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0"/>
  </p:notesMasterIdLst>
  <p:sldIdLst>
    <p:sldId id="328" r:id="rId2"/>
    <p:sldId id="330" r:id="rId3"/>
    <p:sldId id="520" r:id="rId4"/>
    <p:sldId id="405" r:id="rId5"/>
    <p:sldId id="410" r:id="rId6"/>
    <p:sldId id="523" r:id="rId7"/>
    <p:sldId id="502" r:id="rId8"/>
    <p:sldId id="411" r:id="rId9"/>
    <p:sldId id="483" r:id="rId10"/>
    <p:sldId id="485" r:id="rId11"/>
    <p:sldId id="486" r:id="rId12"/>
    <p:sldId id="487" r:id="rId13"/>
    <p:sldId id="492" r:id="rId14"/>
    <p:sldId id="488" r:id="rId15"/>
    <p:sldId id="489" r:id="rId16"/>
    <p:sldId id="490" r:id="rId17"/>
    <p:sldId id="491" r:id="rId18"/>
    <p:sldId id="477" r:id="rId19"/>
    <p:sldId id="480" r:id="rId20"/>
    <p:sldId id="412" r:id="rId21"/>
    <p:sldId id="478" r:id="rId22"/>
    <p:sldId id="476" r:id="rId23"/>
    <p:sldId id="474" r:id="rId24"/>
    <p:sldId id="473" r:id="rId25"/>
    <p:sldId id="479" r:id="rId26"/>
    <p:sldId id="481" r:id="rId27"/>
    <p:sldId id="482" r:id="rId28"/>
    <p:sldId id="521" r:id="rId29"/>
    <p:sldId id="522" r:id="rId30"/>
    <p:sldId id="467" r:id="rId31"/>
    <p:sldId id="493" r:id="rId32"/>
    <p:sldId id="448" r:id="rId33"/>
    <p:sldId id="465" r:id="rId34"/>
    <p:sldId id="501" r:id="rId35"/>
    <p:sldId id="499" r:id="rId36"/>
    <p:sldId id="500" r:id="rId37"/>
    <p:sldId id="418" r:id="rId38"/>
    <p:sldId id="419" r:id="rId39"/>
    <p:sldId id="420" r:id="rId40"/>
    <p:sldId id="422" r:id="rId41"/>
    <p:sldId id="431" r:id="rId42"/>
    <p:sldId id="432" r:id="rId43"/>
    <p:sldId id="433" r:id="rId44"/>
    <p:sldId id="434" r:id="rId45"/>
    <p:sldId id="435" r:id="rId46"/>
    <p:sldId id="515" r:id="rId47"/>
    <p:sldId id="516" r:id="rId48"/>
    <p:sldId id="494" r:id="rId49"/>
    <p:sldId id="511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6" r:id="rId58"/>
    <p:sldId id="495" r:id="rId59"/>
    <p:sldId id="442" r:id="rId60"/>
    <p:sldId id="450" r:id="rId61"/>
    <p:sldId id="451" r:id="rId62"/>
    <p:sldId id="453" r:id="rId63"/>
    <p:sldId id="512" r:id="rId64"/>
    <p:sldId id="513" r:id="rId65"/>
    <p:sldId id="496" r:id="rId66"/>
    <p:sldId id="423" r:id="rId67"/>
    <p:sldId id="518" r:id="rId68"/>
    <p:sldId id="447" r:id="rId69"/>
    <p:sldId id="507" r:id="rId70"/>
    <p:sldId id="508" r:id="rId71"/>
    <p:sldId id="509" r:id="rId72"/>
    <p:sldId id="510" r:id="rId73"/>
    <p:sldId id="519" r:id="rId74"/>
    <p:sldId id="503" r:id="rId75"/>
    <p:sldId id="504" r:id="rId76"/>
    <p:sldId id="505" r:id="rId77"/>
    <p:sldId id="506" r:id="rId78"/>
    <p:sldId id="404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9" autoAdjust="0"/>
    <p:restoredTop sz="90394"/>
  </p:normalViewPr>
  <p:slideViewPr>
    <p:cSldViewPr snapToGrid="0" snapToObjects="1">
      <p:cViewPr varScale="1">
        <p:scale>
          <a:sx n="98" d="100"/>
          <a:sy n="98" d="100"/>
        </p:scale>
        <p:origin x="79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2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Sidaway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James D. &amp;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Yuan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”Chinese Narratives on “One Belt, One Road” in Geopolitical and Imperial Contexts,”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Professional Geographer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69:4, 591-603, November 2017.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72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www.beltandroad.news</a:t>
            </a:r>
            <a:r>
              <a:rPr lang="en-US" dirty="0"/>
              <a:t>/2019/04/06/10-amazing-belt-and-road-initiative-projects/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1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www.beltandroad.news</a:t>
            </a:r>
            <a:r>
              <a:rPr lang="en-US" dirty="0"/>
              <a:t>/2019/04/06/10-amazing-belt-and-road-initiative-projects/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25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www.history.com</a:t>
            </a:r>
            <a:r>
              <a:rPr lang="en-US" dirty="0"/>
              <a:t>/topics/ancient-middle-east/silk-road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en.unesco.org</a:t>
            </a:r>
            <a:r>
              <a:rPr lang="en-US" dirty="0"/>
              <a:t>/</a:t>
            </a:r>
            <a:r>
              <a:rPr lang="en-US" dirty="0" err="1"/>
              <a:t>silkroad</a:t>
            </a:r>
            <a:r>
              <a:rPr lang="en-US" dirty="0"/>
              <a:t>/about-silk-road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07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www.history.com</a:t>
            </a:r>
            <a:r>
              <a:rPr lang="en-US" dirty="0"/>
              <a:t>/topics/ancient-middle-east/silk-road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www.history.com</a:t>
            </a:r>
            <a:r>
              <a:rPr lang="en-US" dirty="0"/>
              <a:t>/topics/ancient-middle-east/silk-road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21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Sidaway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James D. &amp;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Yuan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”Chinese Narratives on “One Belt, One Road” in Geopolitical and Imperial Contexts,”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Professional Geographer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69:4, 591-603, November 2017.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95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Sidaway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James D. &amp;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Yuan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”Chinese Narratives on “One Belt, One Road” in Geopolitical and Imperial Contexts,”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Professional Geographer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69:4, 591-603, November 2017.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82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Chatzky</a:t>
            </a:r>
            <a:r>
              <a:rPr lang="en-US" dirty="0"/>
              <a:t>, Andrew and James </a:t>
            </a:r>
            <a:r>
              <a:rPr lang="en-US" dirty="0" err="1"/>
              <a:t>McBride,”China’s</a:t>
            </a:r>
            <a:r>
              <a:rPr lang="en-US" dirty="0"/>
              <a:t> Massive Belt and Road Initiative,” backgrounder, Council on Foreign Relations, updated May  21, 2019.</a:t>
            </a:r>
          </a:p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/backgrounder/</a:t>
            </a:r>
            <a:r>
              <a:rPr lang="en-US" dirty="0" err="1"/>
              <a:t>chinas</a:t>
            </a:r>
            <a:r>
              <a:rPr lang="en-US" dirty="0"/>
              <a:t>-massive-belt-and-road-initiative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03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Chatzky</a:t>
            </a:r>
            <a:r>
              <a:rPr lang="en-US" dirty="0"/>
              <a:t>, Andrew and James </a:t>
            </a:r>
            <a:r>
              <a:rPr lang="en-US" dirty="0" err="1"/>
              <a:t>McBride,”China’s</a:t>
            </a:r>
            <a:r>
              <a:rPr lang="en-US" dirty="0"/>
              <a:t> Massive Belt and Road Initiative,” backgrounder, Council on Foreign Relations, updated May  21, 2019.</a:t>
            </a:r>
          </a:p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/backgrounder/</a:t>
            </a:r>
            <a:r>
              <a:rPr lang="en-US" dirty="0" err="1"/>
              <a:t>chinas</a:t>
            </a:r>
            <a:r>
              <a:rPr lang="en-US" dirty="0"/>
              <a:t>-massive-belt-and-road-initiative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8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Ibold</a:t>
            </a:r>
            <a:r>
              <a:rPr lang="en-US" b="0" dirty="0"/>
              <a:t>, Sebastian, “Cooperation agreements and MoUs under the Belt and Road Initiative,” </a:t>
            </a:r>
            <a:r>
              <a:rPr lang="en-US" b="0" i="1" dirty="0"/>
              <a:t>Belt and Road Initiative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www.beltroad-initiative.com</a:t>
            </a:r>
            <a:r>
              <a:rPr lang="en-US" b="0" dirty="0"/>
              <a:t>/</a:t>
            </a:r>
            <a:r>
              <a:rPr lang="en-US" b="0" dirty="0" err="1"/>
              <a:t>memorundum</a:t>
            </a:r>
            <a:r>
              <a:rPr lang="en-US" b="0" dirty="0"/>
              <a:t>-of-understanding-belt-and-road-initiative/#more-1881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4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Cavanna</a:t>
            </a:r>
            <a:r>
              <a:rPr lang="en-US" dirty="0"/>
              <a:t>, Thomas P., “</a:t>
            </a:r>
            <a:r>
              <a:rPr lang="en-US" b="0" dirty="0"/>
              <a:t>What Does China’s Belt and Road Initiative Mean for US Grand Strategy?” </a:t>
            </a:r>
            <a:r>
              <a:rPr lang="en-US" b="0" i="1" dirty="0"/>
              <a:t>The Diplomat</a:t>
            </a:r>
            <a:r>
              <a:rPr lang="en-US" b="0" i="0" dirty="0"/>
              <a:t>, June 5, 2018.</a:t>
            </a:r>
            <a:endParaRPr lang="en-US" b="0" dirty="0"/>
          </a:p>
          <a:p>
            <a:r>
              <a:rPr lang="en-US" dirty="0"/>
              <a:t>https://</a:t>
            </a:r>
            <a:r>
              <a:rPr lang="en-US" dirty="0" err="1"/>
              <a:t>thediplomat.com</a:t>
            </a:r>
            <a:r>
              <a:rPr lang="en-US" dirty="0"/>
              <a:t>/2018/06/what-does-chinas-belt-and-road-initiative-mean-for-us-grand-strategy/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44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Ibold</a:t>
            </a:r>
            <a:r>
              <a:rPr lang="en-US" b="0" dirty="0"/>
              <a:t>, Sebastian, “Cooperation agreements and MoUs under the Belt and Road Initiative,” </a:t>
            </a:r>
            <a:r>
              <a:rPr lang="en-US" b="0" i="1" dirty="0"/>
              <a:t>Belt and Road Initiative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www.beltroad-initiative.com</a:t>
            </a:r>
            <a:r>
              <a:rPr lang="en-US" b="0" dirty="0"/>
              <a:t>/</a:t>
            </a:r>
            <a:r>
              <a:rPr lang="en-US" b="0" dirty="0" err="1"/>
              <a:t>memorundum</a:t>
            </a:r>
            <a:r>
              <a:rPr lang="en-US" b="0" dirty="0"/>
              <a:t>-of-understanding-belt-and-road-initiative/#more-1881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3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Ibold</a:t>
            </a:r>
            <a:r>
              <a:rPr lang="en-US" b="0" dirty="0"/>
              <a:t>, Sebastian, “Cooperation agreements and MoUs under the Belt and Road Initiative,” </a:t>
            </a:r>
            <a:r>
              <a:rPr lang="en-US" b="0" i="1" dirty="0"/>
              <a:t>Belt and Road Initiative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www.beltroad-initiative.com</a:t>
            </a:r>
            <a:r>
              <a:rPr lang="en-US" b="0" dirty="0"/>
              <a:t>/</a:t>
            </a:r>
            <a:r>
              <a:rPr lang="en-US" b="0" dirty="0" err="1"/>
              <a:t>memorundum</a:t>
            </a:r>
            <a:r>
              <a:rPr lang="en-US" b="0" dirty="0"/>
              <a:t>-of-understanding-belt-and-road-initiative/#more-1881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8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Peel, Michael and Lucy Hornby,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 pledges open Belt and Road but west is split on project,”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26, 2019.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8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Ibold</a:t>
            </a:r>
            <a:r>
              <a:rPr lang="en-US" b="0" dirty="0"/>
              <a:t>, Sebastian, “Cooperation agreements and MoUs under the Belt and Road Initiative,” </a:t>
            </a:r>
            <a:r>
              <a:rPr lang="en-US" b="0" i="1" dirty="0"/>
              <a:t>Belt and Road Initiative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www.beltroad-initiative.com</a:t>
            </a:r>
            <a:r>
              <a:rPr lang="en-US" b="0" dirty="0"/>
              <a:t>/</a:t>
            </a:r>
            <a:r>
              <a:rPr lang="en-US" b="0" dirty="0" err="1"/>
              <a:t>memorundum</a:t>
            </a:r>
            <a:r>
              <a:rPr lang="en-US" b="0" dirty="0"/>
              <a:t>-of-understanding-belt-and-road-initiative/#more-1881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8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García-Herrero</a:t>
            </a:r>
            <a:r>
              <a:rPr lang="en-US" dirty="0"/>
              <a:t>, Alicia and </a:t>
            </a:r>
            <a:r>
              <a:rPr lang="en-US" dirty="0" err="1"/>
              <a:t>Jianwei</a:t>
            </a:r>
            <a:r>
              <a:rPr lang="en-US" dirty="0"/>
              <a:t> Xu,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China’s Belt and Road Initiative: Can Europe expect trade gains?,” Bruegel Working Paper, No. 2016/5, 2016.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24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Hillman, Jonathan, “China’s Belt and Road Is Full of Holes,” CSIS Briefs, Center for Strategic and International Studies, September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45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Ibold</a:t>
            </a:r>
            <a:r>
              <a:rPr lang="en-US" b="0" dirty="0"/>
              <a:t>, Sebastian, “Cooperation agreements and MoUs under the Belt and Road Initiative,” </a:t>
            </a:r>
            <a:r>
              <a:rPr lang="en-US" b="0" i="1" dirty="0"/>
              <a:t>Belt and Road Initiative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www.beltroad-initiative.com</a:t>
            </a:r>
            <a:r>
              <a:rPr lang="en-US" b="0" dirty="0"/>
              <a:t>/</a:t>
            </a:r>
            <a:r>
              <a:rPr lang="en-US" b="0" dirty="0" err="1"/>
              <a:t>memorundum</a:t>
            </a:r>
            <a:r>
              <a:rPr lang="en-US" b="0" dirty="0"/>
              <a:t>-of-understanding-belt-and-road-initiative/#more-1881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2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43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www.beltroad-initiative.com</a:t>
            </a:r>
            <a:r>
              <a:rPr lang="en-US" dirty="0"/>
              <a:t>/projects/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23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41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63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43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95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84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04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5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OECD,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China’s Belt and Road Initiative in the global trade, investment and finance landscape,” Chapter 2 of OECD Business and Economic Outlook, 2018.</a:t>
            </a:r>
          </a:p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b="0" dirty="0" err="1"/>
              <a:t>url?sa</a:t>
            </a:r>
            <a:r>
              <a:rPr lang="en-US" b="0" dirty="0"/>
              <a:t>=</a:t>
            </a:r>
            <a:r>
              <a:rPr lang="en-US" b="0" dirty="0" err="1"/>
              <a:t>t&amp;rct</a:t>
            </a:r>
            <a:r>
              <a:rPr lang="en-US" b="0" dirty="0"/>
              <a:t>=</a:t>
            </a:r>
            <a:r>
              <a:rPr lang="en-US" b="0" dirty="0" err="1"/>
              <a:t>j&amp;q</a:t>
            </a:r>
            <a:r>
              <a:rPr lang="en-US" b="0" dirty="0"/>
              <a:t>=&amp;</a:t>
            </a:r>
            <a:r>
              <a:rPr lang="en-US" b="0" dirty="0" err="1"/>
              <a:t>esrc</a:t>
            </a:r>
            <a:r>
              <a:rPr lang="en-US" b="0" dirty="0"/>
              <a:t>=</a:t>
            </a:r>
            <a:r>
              <a:rPr lang="en-US" b="0" dirty="0" err="1"/>
              <a:t>s&amp;source</a:t>
            </a:r>
            <a:r>
              <a:rPr lang="en-US" b="0" dirty="0"/>
              <a:t>=</a:t>
            </a:r>
            <a:r>
              <a:rPr lang="en-US" b="0" dirty="0" err="1"/>
              <a:t>web&amp;cd</a:t>
            </a:r>
            <a:r>
              <a:rPr lang="en-US" b="0" dirty="0"/>
              <a:t>=17&amp;ved=2ahUKEwiiqN62ipDlAhUMY6wKHUCrCzQQFjAQegQICRAC&amp;url=https%3A%2F%2Fwww.oecd.org%2Ffinance%2FChinas-Belt-and-Road-Initiative-in-the-global-trade-investment-and-finance-landscape.pdf&amp;usg=AOvVaw10mHVlaLTSNB4ukygVkxBy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4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803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africacenter.org</a:t>
            </a:r>
            <a:r>
              <a:rPr lang="en-US" dirty="0"/>
              <a:t>/spotlight/implications-for-</a:t>
            </a:r>
            <a:r>
              <a:rPr lang="en-US" dirty="0" err="1"/>
              <a:t>africa</a:t>
            </a:r>
            <a:r>
              <a:rPr lang="en-US" dirty="0"/>
              <a:t>-china-one-belt-one-road-strategy/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13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67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23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54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480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95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0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59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597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922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Bird, Julia, Mathilde </a:t>
            </a:r>
            <a:r>
              <a:rPr lang="en-US" dirty="0" err="1"/>
              <a:t>Lebrand</a:t>
            </a:r>
            <a:r>
              <a:rPr lang="en-US" dirty="0"/>
              <a:t>, and Anthony J. </a:t>
            </a:r>
            <a:r>
              <a:rPr lang="en-US" dirty="0" err="1"/>
              <a:t>Venables</a:t>
            </a:r>
            <a:r>
              <a:rPr lang="en-US" dirty="0"/>
              <a:t>, “The Belt and Road Initiative:  Reshaping Economic Geography in Central Asia?” World Bank Group, Policy Research Working Paper, No. 8807, April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90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Bird, Julia, Mathilde </a:t>
            </a:r>
            <a:r>
              <a:rPr lang="en-US" dirty="0" err="1"/>
              <a:t>Lebrand</a:t>
            </a:r>
            <a:r>
              <a:rPr lang="en-US" dirty="0"/>
              <a:t>, and Anthony J. </a:t>
            </a:r>
            <a:r>
              <a:rPr lang="en-US" dirty="0" err="1"/>
              <a:t>Venables</a:t>
            </a:r>
            <a:r>
              <a:rPr lang="en-US" dirty="0"/>
              <a:t>, “The Belt and Road Initiative:  Reshaping Economic Geography in Central Asia?” World Bank Group, Policy Research Working Paper, No. 8807, April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01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Bird, Julia, Mathilde </a:t>
            </a:r>
            <a:r>
              <a:rPr lang="en-US" dirty="0" err="1"/>
              <a:t>Lebrand</a:t>
            </a:r>
            <a:r>
              <a:rPr lang="en-US" dirty="0"/>
              <a:t>, and Anthony J. </a:t>
            </a:r>
            <a:r>
              <a:rPr lang="en-US" dirty="0" err="1"/>
              <a:t>Venables</a:t>
            </a:r>
            <a:r>
              <a:rPr lang="en-US" dirty="0"/>
              <a:t>, “The Belt and Road Initiative:  Reshaping Economic Geography in Central Asia?” World Bank Group, Policy Research Working Paper, No. 8807, April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283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Bird, Julia, Mathilde </a:t>
            </a:r>
            <a:r>
              <a:rPr lang="en-US" dirty="0" err="1"/>
              <a:t>Lebrand</a:t>
            </a:r>
            <a:r>
              <a:rPr lang="en-US" dirty="0"/>
              <a:t>, and Anthony J. </a:t>
            </a:r>
            <a:r>
              <a:rPr lang="en-US" dirty="0" err="1"/>
              <a:t>Venables</a:t>
            </a:r>
            <a:r>
              <a:rPr lang="en-US" dirty="0"/>
              <a:t>, “The Belt and Road Initiative:  Reshaping Economic Geography in Central Asia?” World Bank Group, Policy Research Working Paper, No. 8807, April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781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857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de </a:t>
            </a:r>
            <a:r>
              <a:rPr lang="en-US" b="0" dirty="0" err="1"/>
              <a:t>Soyres</a:t>
            </a:r>
            <a:r>
              <a:rPr lang="en-US" b="0" dirty="0"/>
              <a:t>, Francois, </a:t>
            </a:r>
            <a:r>
              <a:rPr lang="en-US" b="0" dirty="0" err="1"/>
              <a:t>Alen</a:t>
            </a:r>
            <a:r>
              <a:rPr lang="en-US" b="0" dirty="0"/>
              <a:t> </a:t>
            </a:r>
            <a:r>
              <a:rPr lang="en-US" b="0" dirty="0" err="1"/>
              <a:t>Mulabdic</a:t>
            </a:r>
            <a:r>
              <a:rPr lang="en-US" b="0" dirty="0"/>
              <a:t>, and Michele </a:t>
            </a:r>
            <a:r>
              <a:rPr lang="en-US" b="0" dirty="0" err="1"/>
              <a:t>Ruta</a:t>
            </a:r>
            <a:r>
              <a:rPr lang="en-US" b="0" dirty="0"/>
              <a:t>, “Common transport infrastructure: Welfare effects of the Belt and Road Initiative,” VOX CEPR Policy Portal, July 12,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98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749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 Bank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365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OECD,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China’s Belt and Road Initiative in the global trade, investment and finance landscape,” Chapter 2 of OECD Business and Economic Outlook, 2018.</a:t>
            </a:r>
          </a:p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b="0" dirty="0" err="1"/>
              <a:t>url?sa</a:t>
            </a:r>
            <a:r>
              <a:rPr lang="en-US" b="0" dirty="0"/>
              <a:t>=</a:t>
            </a:r>
            <a:r>
              <a:rPr lang="en-US" b="0" dirty="0" err="1"/>
              <a:t>t&amp;rct</a:t>
            </a:r>
            <a:r>
              <a:rPr lang="en-US" b="0" dirty="0"/>
              <a:t>=</a:t>
            </a:r>
            <a:r>
              <a:rPr lang="en-US" b="0" dirty="0" err="1"/>
              <a:t>j&amp;q</a:t>
            </a:r>
            <a:r>
              <a:rPr lang="en-US" b="0" dirty="0"/>
              <a:t>=&amp;</a:t>
            </a:r>
            <a:r>
              <a:rPr lang="en-US" b="0" dirty="0" err="1"/>
              <a:t>esrc</a:t>
            </a:r>
            <a:r>
              <a:rPr lang="en-US" b="0" dirty="0"/>
              <a:t>=</a:t>
            </a:r>
            <a:r>
              <a:rPr lang="en-US" b="0" dirty="0" err="1"/>
              <a:t>s&amp;source</a:t>
            </a:r>
            <a:r>
              <a:rPr lang="en-US" b="0" dirty="0"/>
              <a:t>=</a:t>
            </a:r>
            <a:r>
              <a:rPr lang="en-US" b="0" dirty="0" err="1"/>
              <a:t>web&amp;cd</a:t>
            </a:r>
            <a:r>
              <a:rPr lang="en-US" b="0" dirty="0"/>
              <a:t>=17&amp;ved=2ahUKEwiiqN62ipDlAhUMY6wKHUCrCzQQFjAQegQICRAC&amp;url=https%3A%2F%2Fwww.oecd.org%2Ffinance%2FChinas-Belt-and-Road-Initiative-in-the-global-trade-investment-and-finance-landscape.pdf&amp;usg=AOvVaw10mHVlaLTSNB4ukygVkxBy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463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Economist - China tries to calm jitters about the “Belt and Road” initiative - A trap of one’s own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66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Kratz, Agatha, Allen Feng, and Logan </a:t>
            </a:r>
            <a:r>
              <a:rPr lang="en-US" b="0" dirty="0"/>
              <a:t>Wright, “New Data on the “Debt Trap” Question,” Rhodium Group, April 29,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rhg.com</a:t>
            </a:r>
            <a:r>
              <a:rPr lang="en-US" b="0" dirty="0"/>
              <a:t>/research/new-data-on-the-debt-trap-question/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/world/2019/mar/20/italy-rattles-us-and-eu-with-likely-support-for-chinas-belt-and-road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2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Kratz, Agatha, Allen Feng, and Logan </a:t>
            </a:r>
            <a:r>
              <a:rPr lang="en-US" b="0" dirty="0"/>
              <a:t>Wright, “New Data on the “Debt Trap” Question,” Rhodium Group, April 29,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rhg.com</a:t>
            </a:r>
            <a:r>
              <a:rPr lang="en-US" b="0" dirty="0"/>
              <a:t>/research/new-data-on-the-debt-trap-question/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372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Kratz, Agatha, Allen Feng, and Logan </a:t>
            </a:r>
            <a:r>
              <a:rPr lang="en-US" b="0" dirty="0"/>
              <a:t>Wright, “New Data on the “Debt Trap” Question,” Rhodium Group, April 29,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rhg.com</a:t>
            </a:r>
            <a:r>
              <a:rPr lang="en-US" b="0" dirty="0"/>
              <a:t>/research/new-data-on-the-debt-trap-question/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606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Kratz, Agatha, Allen Feng, and Logan </a:t>
            </a:r>
            <a:r>
              <a:rPr lang="en-US" b="0" dirty="0"/>
              <a:t>Wright, “New Data on the “Debt Trap” Question,” Rhodium Group, April 29,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rhg.com</a:t>
            </a:r>
            <a:r>
              <a:rPr lang="en-US" b="0" dirty="0"/>
              <a:t>/research/new-data-on-the-debt-trap-question/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581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www.eesi.org</a:t>
            </a:r>
            <a:r>
              <a:rPr lang="en-US" dirty="0"/>
              <a:t>/articles/view/exploring-the-environmental-repercussions-of-chinas-belt-and-road-initiative</a:t>
            </a:r>
          </a:p>
          <a:p>
            <a:r>
              <a:rPr lang="en-US" dirty="0"/>
              <a:t>https://</a:t>
            </a:r>
            <a:r>
              <a:rPr lang="en-US" dirty="0" err="1"/>
              <a:t>www.brookings.edu</a:t>
            </a:r>
            <a:r>
              <a:rPr lang="en-US" dirty="0"/>
              <a:t>/blog/future-development/2019/01/28/the-deforestation-risks-of-</a:t>
            </a:r>
            <a:r>
              <a:rPr lang="en-US" dirty="0" err="1"/>
              <a:t>chinas</a:t>
            </a:r>
            <a:r>
              <a:rPr lang="en-US" dirty="0"/>
              <a:t>-belt-and-road-initiative/</a:t>
            </a:r>
          </a:p>
          <a:p>
            <a:r>
              <a:rPr lang="en-US" dirty="0"/>
              <a:t>https://</a:t>
            </a:r>
            <a:r>
              <a:rPr lang="en-US" dirty="0" err="1"/>
              <a:t>www.csis.org</a:t>
            </a:r>
            <a:r>
              <a:rPr lang="en-US" dirty="0"/>
              <a:t>/analysis/greening-or-greenwashing-belt-and-road-initiative</a:t>
            </a:r>
          </a:p>
          <a:p>
            <a:r>
              <a:rPr lang="en-US" dirty="0"/>
              <a:t>https://</a:t>
            </a:r>
            <a:r>
              <a:rPr lang="en-US" dirty="0" err="1"/>
              <a:t>thediplomat.com</a:t>
            </a:r>
            <a:r>
              <a:rPr lang="en-US" dirty="0"/>
              <a:t>/2019/05/making-the-belt-and-road-environmentally-sustainable/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887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Ibold</a:t>
            </a:r>
            <a:r>
              <a:rPr lang="en-US" b="0" dirty="0"/>
              <a:t>, Sebastian, “Cooperation agreements and MoUs under the Belt and Road Initiative,” </a:t>
            </a:r>
            <a:r>
              <a:rPr lang="en-US" b="0" i="1" dirty="0"/>
              <a:t>Belt and Road Initiative</a:t>
            </a:r>
            <a:r>
              <a:rPr lang="en-US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www.beltroad-initiative.com</a:t>
            </a:r>
            <a:r>
              <a:rPr lang="en-US" b="0" dirty="0"/>
              <a:t>/</a:t>
            </a:r>
            <a:r>
              <a:rPr lang="en-US" b="0" dirty="0" err="1"/>
              <a:t>memorundum</a:t>
            </a:r>
            <a:r>
              <a:rPr lang="en-US" b="0" dirty="0"/>
              <a:t>-of-understanding-belt-and-road-initiative/#more-1881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623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Cavanna</a:t>
            </a:r>
            <a:r>
              <a:rPr lang="en-US" dirty="0"/>
              <a:t>, Thomas P., “</a:t>
            </a:r>
            <a:r>
              <a:rPr lang="en-US" b="0" dirty="0"/>
              <a:t>What Does China’s Belt and Road Initiative Mean for US Grand Strategy?” </a:t>
            </a:r>
            <a:r>
              <a:rPr lang="en-US" b="0" i="1" dirty="0"/>
              <a:t>The Diplomat</a:t>
            </a:r>
            <a:r>
              <a:rPr lang="en-US" b="0" i="0" dirty="0"/>
              <a:t>, June 5, 2018.</a:t>
            </a:r>
            <a:endParaRPr lang="en-US" b="0" dirty="0"/>
          </a:p>
          <a:p>
            <a:r>
              <a:rPr lang="en-US" dirty="0"/>
              <a:t>https://</a:t>
            </a:r>
            <a:r>
              <a:rPr lang="en-US" dirty="0" err="1"/>
              <a:t>thediplomat.com</a:t>
            </a:r>
            <a:r>
              <a:rPr lang="en-US" dirty="0"/>
              <a:t>/2018/06/what-does-chinas-belt-and-road-initiative-mean-for-us-grand-strategy/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www.bjreview.com</a:t>
            </a:r>
            <a:r>
              <a:rPr lang="en-US" dirty="0"/>
              <a:t>/World/201903/t20190325_800163134.html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www.chinadaily.com.cn</a:t>
            </a:r>
            <a:r>
              <a:rPr lang="en-US" dirty="0"/>
              <a:t>/a/201904/01/WS5ca14b32a3104842260b389d.html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2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  <p:pic>
        <p:nvPicPr>
          <p:cNvPr id="10" name="Picture 12" descr="wordmark.eps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272751" y="6523695"/>
            <a:ext cx="19256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5304998" y="6487282"/>
            <a:ext cx="3967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Alan V. </a:t>
            </a:r>
            <a:r>
              <a:rPr lang="en-US" sz="1400" dirty="0" err="1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Deardorff</a:t>
            </a:r>
            <a:r>
              <a:rPr lang="en-US" sz="1400" dirty="0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 - </a:t>
            </a:r>
            <a:r>
              <a:rPr lang="en-US" sz="1400" dirty="0" err="1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www.fordschool.umich.edu</a:t>
            </a:r>
            <a:endParaRPr lang="en-US" sz="1400" dirty="0">
              <a:solidFill>
                <a:srgbClr val="002F52"/>
              </a:solidFill>
              <a:latin typeface="Palatino Linotype" pitchFamily="16" charset="0"/>
              <a:ea typeface="Palatino Linotype" pitchFamily="16" charset="0"/>
              <a:cs typeface="Palatino Linotype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</a:t>
            </a:r>
            <a:r>
              <a:rPr lang="en-US"/>
              <a:t>economics profession.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161F2-6BBF-9748-A89A-0B7DD3D58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88950"/>
            <a:ext cx="11239500" cy="5880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9DD545-FED7-0145-842D-459F4855DBB2}"/>
              </a:ext>
            </a:extLst>
          </p:cNvPr>
          <p:cNvSpPr txBox="1"/>
          <p:nvPr/>
        </p:nvSpPr>
        <p:spPr>
          <a:xfrm rot="1262770">
            <a:off x="9110675" y="1481951"/>
            <a:ext cx="269336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ETHIOPIA-DJIBOUTI</a:t>
            </a:r>
          </a:p>
        </p:txBody>
      </p:sp>
    </p:spTree>
    <p:extLst>
      <p:ext uri="{BB962C8B-B14F-4D97-AF65-F5344CB8AC3E}">
        <p14:creationId xmlns:p14="http://schemas.microsoft.com/office/powerpoint/2010/main" val="226103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70B17-84F9-2B46-9B9E-CFA772EB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84" y="0"/>
            <a:ext cx="86156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3B235-51F8-BC44-8D89-FD41B0DEA9CA}"/>
              </a:ext>
            </a:extLst>
          </p:cNvPr>
          <p:cNvSpPr txBox="1"/>
          <p:nvPr/>
        </p:nvSpPr>
        <p:spPr>
          <a:xfrm rot="1262770">
            <a:off x="8549635" y="427451"/>
            <a:ext cx="25349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40359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C6ADD-4721-6543-BAEE-A8FAD904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1" y="0"/>
            <a:ext cx="106032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C1794-3960-7145-8EF5-F4B499731C4B}"/>
              </a:ext>
            </a:extLst>
          </p:cNvPr>
          <p:cNvSpPr txBox="1"/>
          <p:nvPr/>
        </p:nvSpPr>
        <p:spPr>
          <a:xfrm rot="1262770">
            <a:off x="8776541" y="471738"/>
            <a:ext cx="27815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3808794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E202C-A81A-AD45-B3BF-16FF896C0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99" y="0"/>
            <a:ext cx="7874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CF955-DA6A-8A43-9336-EB3698E64828}"/>
              </a:ext>
            </a:extLst>
          </p:cNvPr>
          <p:cNvSpPr txBox="1"/>
          <p:nvPr/>
        </p:nvSpPr>
        <p:spPr>
          <a:xfrm rot="1262770">
            <a:off x="7574758" y="471738"/>
            <a:ext cx="27815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3962963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40D53-DC7B-4647-8CC4-840B11A1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241300"/>
            <a:ext cx="10947400" cy="637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565994-636F-0E48-84C6-82210A92A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6191795"/>
            <a:ext cx="109474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4AC2C-720E-124C-A912-F292231CF67E}"/>
              </a:ext>
            </a:extLst>
          </p:cNvPr>
          <p:cNvSpPr txBox="1"/>
          <p:nvPr/>
        </p:nvSpPr>
        <p:spPr>
          <a:xfrm rot="1262770">
            <a:off x="8317852" y="563835"/>
            <a:ext cx="243453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PANAMA</a:t>
            </a:r>
          </a:p>
        </p:txBody>
      </p:sp>
    </p:spTree>
    <p:extLst>
      <p:ext uri="{BB962C8B-B14F-4D97-AF65-F5344CB8AC3E}">
        <p14:creationId xmlns:p14="http://schemas.microsoft.com/office/powerpoint/2010/main" val="412369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4CBEB8-0EC1-7D4D-930D-08166D892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74" y="0"/>
            <a:ext cx="82626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66513-C102-634A-8C67-F063DC0763B3}"/>
              </a:ext>
            </a:extLst>
          </p:cNvPr>
          <p:cNvSpPr txBox="1"/>
          <p:nvPr/>
        </p:nvSpPr>
        <p:spPr>
          <a:xfrm rot="1262770">
            <a:off x="8858019" y="244076"/>
            <a:ext cx="15136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LAOS</a:t>
            </a:r>
          </a:p>
        </p:txBody>
      </p:sp>
    </p:spTree>
    <p:extLst>
      <p:ext uri="{BB962C8B-B14F-4D97-AF65-F5344CB8AC3E}">
        <p14:creationId xmlns:p14="http://schemas.microsoft.com/office/powerpoint/2010/main" val="807488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6D2F75-B6A6-2B4C-8CBC-95D0E3ED4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50" y="184150"/>
            <a:ext cx="8978900" cy="648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DDC72-E22D-4746-A4C4-FBA7E95D681F}"/>
              </a:ext>
            </a:extLst>
          </p:cNvPr>
          <p:cNvSpPr txBox="1"/>
          <p:nvPr/>
        </p:nvSpPr>
        <p:spPr>
          <a:xfrm rot="1262770">
            <a:off x="8181076" y="512840"/>
            <a:ext cx="30104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613439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85F16-0720-394E-89A8-F77455FE6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787400"/>
            <a:ext cx="9004300" cy="528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599A9-1C48-8341-B88D-A1420930238B}"/>
              </a:ext>
            </a:extLst>
          </p:cNvPr>
          <p:cNvSpPr txBox="1"/>
          <p:nvPr/>
        </p:nvSpPr>
        <p:spPr>
          <a:xfrm rot="1262770">
            <a:off x="7819263" y="945746"/>
            <a:ext cx="36753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BANGLADESH</a:t>
            </a:r>
          </a:p>
        </p:txBody>
      </p:sp>
    </p:spTree>
    <p:extLst>
      <p:ext uri="{BB962C8B-B14F-4D97-AF65-F5344CB8AC3E}">
        <p14:creationId xmlns:p14="http://schemas.microsoft.com/office/powerpoint/2010/main" val="97108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19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Ancient Silk Road</a:t>
            </a:r>
          </a:p>
          <a:p>
            <a:pPr lvl="1"/>
            <a:r>
              <a:rPr lang="en-US" dirty="0"/>
              <a:t>A trade route from  between </a:t>
            </a:r>
          </a:p>
          <a:p>
            <a:pPr lvl="2"/>
            <a:r>
              <a:rPr lang="en-US" dirty="0"/>
              <a:t>Asia (including East, South-East, and South Asia),</a:t>
            </a:r>
          </a:p>
          <a:p>
            <a:pPr lvl="2"/>
            <a:r>
              <a:rPr lang="en-US" dirty="0"/>
              <a:t>East Africa, and </a:t>
            </a:r>
          </a:p>
          <a:p>
            <a:pPr lvl="2"/>
            <a:r>
              <a:rPr lang="en-US" dirty="0"/>
              <a:t>Europe</a:t>
            </a:r>
          </a:p>
          <a:p>
            <a:pPr lvl="1"/>
            <a:r>
              <a:rPr lang="en-US" dirty="0"/>
              <a:t>Opened in 130 BC, remained in use until 1453 AD</a:t>
            </a:r>
          </a:p>
          <a:p>
            <a:pPr lvl="2"/>
            <a:r>
              <a:rPr lang="en-US" dirty="0"/>
              <a:t>Closed by Ottoman Empire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38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727" y="864870"/>
            <a:ext cx="10223500" cy="1754326"/>
          </a:xfrm>
        </p:spPr>
        <p:txBody>
          <a:bodyPr>
            <a:noAutofit/>
          </a:bodyPr>
          <a:lstStyle/>
          <a:p>
            <a:r>
              <a:rPr lang="en-US" sz="4800" dirty="0"/>
              <a:t>China’s Belt and Road Initiative:  </a:t>
            </a:r>
            <a:br>
              <a:rPr lang="en-US" sz="4800" dirty="0"/>
            </a:br>
            <a:r>
              <a:rPr lang="en-US" sz="4000" dirty="0"/>
              <a:t>What is it? </a:t>
            </a:r>
            <a:br>
              <a:rPr lang="en-US" sz="4000" dirty="0"/>
            </a:br>
            <a:r>
              <a:rPr lang="en-US" sz="4000" dirty="0"/>
              <a:t>And is it good or bad for the United States?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For presentation at Adult Learning Institute</a:t>
            </a:r>
          </a:p>
          <a:p>
            <a:pPr algn="ctr"/>
            <a:r>
              <a:rPr lang="en-US" sz="2400" dirty="0"/>
              <a:t>Oakland Community College</a:t>
            </a:r>
          </a:p>
          <a:p>
            <a:pPr algn="ctr"/>
            <a:r>
              <a:rPr lang="en-US" sz="2400" dirty="0"/>
              <a:t>October 16, 2019</a:t>
            </a:r>
            <a:endParaRPr lang="en-US" sz="2400" i="0" dirty="0"/>
          </a:p>
        </p:txBody>
      </p:sp>
    </p:spTree>
    <p:extLst>
      <p:ext uri="{BB962C8B-B14F-4D97-AF65-F5344CB8AC3E}">
        <p14:creationId xmlns:p14="http://schemas.microsoft.com/office/powerpoint/2010/main" val="3958150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Ancient Silk Road(s)</a:t>
            </a:r>
          </a:p>
          <a:p>
            <a:pPr lvl="1"/>
            <a:r>
              <a:rPr lang="en-US" dirty="0"/>
              <a:t>Named for trade in silk, but also traded much more (per </a:t>
            </a:r>
            <a:r>
              <a:rPr lang="en-US" dirty="0" err="1"/>
              <a:t>History.com</a:t>
            </a:r>
            <a:r>
              <a:rPr lang="en-US" dirty="0"/>
              <a:t>) :</a:t>
            </a:r>
          </a:p>
          <a:p>
            <a:pPr lvl="2"/>
            <a:r>
              <a:rPr lang="en-US" dirty="0"/>
              <a:t>fruits and vegetables, livestock, grain, leather and hides, tools, religious objects, artwork, precious stones and metals</a:t>
            </a:r>
          </a:p>
          <a:p>
            <a:pPr lvl="2"/>
            <a:r>
              <a:rPr lang="en-US" dirty="0"/>
              <a:t>language, culture, religious beliefs, philosophy and science.</a:t>
            </a:r>
          </a:p>
          <a:p>
            <a:pPr lvl="2"/>
            <a:r>
              <a:rPr lang="en-US" dirty="0"/>
              <a:t>paper and gunpowder, both invented by the Chinese</a:t>
            </a:r>
          </a:p>
          <a:p>
            <a:pPr lvl="1"/>
            <a:r>
              <a:rPr lang="en-US" dirty="0"/>
              <a:t>Name is recent, per UNESCO.  It had no name when being used. Named in mid-19</a:t>
            </a:r>
            <a:r>
              <a:rPr lang="en-US" baseline="30000" dirty="0"/>
              <a:t>th</a:t>
            </a:r>
            <a:r>
              <a:rPr lang="en-US" dirty="0"/>
              <a:t> century: </a:t>
            </a:r>
          </a:p>
          <a:p>
            <a:pPr lvl="2"/>
            <a:r>
              <a:rPr lang="en-US" dirty="0"/>
              <a:t>by German geologist, Baron Ferdinand von </a:t>
            </a:r>
            <a:r>
              <a:rPr lang="en-US" dirty="0" err="1"/>
              <a:t>Richthofen</a:t>
            </a:r>
            <a:r>
              <a:rPr lang="en-US" dirty="0"/>
              <a:t>,  </a:t>
            </a:r>
          </a:p>
          <a:p>
            <a:pPr lvl="2"/>
            <a:r>
              <a:rPr lang="en-US" i="1" dirty="0"/>
              <a:t>Die </a:t>
            </a:r>
            <a:r>
              <a:rPr lang="en-US" i="1" dirty="0" err="1"/>
              <a:t>Seidenstrasse</a:t>
            </a:r>
            <a:r>
              <a:rPr lang="en-US" dirty="0"/>
              <a:t> (the Silk Road)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44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ED3B4-6AFE-8E4B-891B-DB3B0919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245"/>
            <a:ext cx="12192000" cy="5297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6D5F4-30BA-734F-B6A9-3157E7DF893F}"/>
              </a:ext>
            </a:extLst>
          </p:cNvPr>
          <p:cNvSpPr txBox="1"/>
          <p:nvPr/>
        </p:nvSpPr>
        <p:spPr>
          <a:xfrm>
            <a:off x="199485" y="6292725"/>
            <a:ext cx="3249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History.com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32669-F74E-354A-9E38-2B50A275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714"/>
            <a:ext cx="12192000" cy="61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0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ED3B4-6AFE-8E4B-891B-DB3B0919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245"/>
            <a:ext cx="12192000" cy="5297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6D5F4-30BA-734F-B6A9-3157E7DF893F}"/>
              </a:ext>
            </a:extLst>
          </p:cNvPr>
          <p:cNvSpPr txBox="1"/>
          <p:nvPr/>
        </p:nvSpPr>
        <p:spPr>
          <a:xfrm>
            <a:off x="199485" y="6292725"/>
            <a:ext cx="3249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History.com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4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F2694-FC4A-294F-BC63-5A99BD29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08" y="0"/>
            <a:ext cx="110363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ECA05-862D-5746-A13A-E0359B44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838" y="862149"/>
            <a:ext cx="4471921" cy="54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6A513-EE78-9847-B544-CD7A5853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90" y="0"/>
            <a:ext cx="1120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64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Belt and Road Initiative</a:t>
            </a:r>
          </a:p>
          <a:p>
            <a:pPr lvl="1"/>
            <a:r>
              <a:rPr lang="en-US" dirty="0"/>
              <a:t>Announced by China’s President Xi Jinping, 2013</a:t>
            </a:r>
          </a:p>
          <a:p>
            <a:pPr lvl="1"/>
            <a:r>
              <a:rPr lang="en-US" dirty="0"/>
              <a:t>Two prongs:</a:t>
            </a:r>
          </a:p>
          <a:p>
            <a:pPr lvl="2"/>
            <a:r>
              <a:rPr lang="en-US" dirty="0"/>
              <a:t>Overland Silk Road Economic Belt</a:t>
            </a:r>
          </a:p>
          <a:p>
            <a:pPr lvl="2"/>
            <a:r>
              <a:rPr lang="en-US" dirty="0"/>
              <a:t>Maritime Silk Road</a:t>
            </a:r>
          </a:p>
          <a:p>
            <a:pPr lvl="1"/>
            <a:r>
              <a:rPr lang="en-US" dirty="0"/>
              <a:t>Purpose:  To “break the bottleneck of Asian connectivity”</a:t>
            </a:r>
          </a:p>
          <a:p>
            <a:pPr lvl="1"/>
            <a:r>
              <a:rPr lang="en-US" dirty="0"/>
              <a:t>Coverage:  Over 60 countries have signed on or indicated interest</a:t>
            </a:r>
          </a:p>
          <a:p>
            <a:pPr lvl="1"/>
            <a:r>
              <a:rPr lang="en-US" dirty="0"/>
              <a:t>Cost:  Estimated to total $1.2-1.3 trillion by 2027</a:t>
            </a:r>
          </a:p>
          <a:p>
            <a:pPr lvl="1"/>
            <a:r>
              <a:rPr lang="en-US" dirty="0"/>
              <a:t>Motivation:  Counter to the US “Pivot to Asia” under Obama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892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Additional BRI purposes</a:t>
            </a:r>
          </a:p>
          <a:p>
            <a:pPr lvl="1"/>
            <a:r>
              <a:rPr lang="en-US" dirty="0"/>
              <a:t>Help China be more assertive in world affairs</a:t>
            </a:r>
          </a:p>
          <a:p>
            <a:pPr lvl="1"/>
            <a:r>
              <a:rPr lang="en-US" dirty="0"/>
              <a:t>New markets for China’s consumer goods and excess industrial capacity</a:t>
            </a:r>
          </a:p>
          <a:p>
            <a:pPr lvl="1"/>
            <a:r>
              <a:rPr lang="en-US" dirty="0"/>
              <a:t>Pushback against US influence</a:t>
            </a:r>
          </a:p>
          <a:p>
            <a:pPr lvl="1"/>
            <a:r>
              <a:rPr lang="en-US" dirty="0"/>
              <a:t>Develop new investment opportunities</a:t>
            </a:r>
          </a:p>
          <a:p>
            <a:pPr lvl="1"/>
            <a:r>
              <a:rPr lang="en-US" dirty="0"/>
              <a:t>Boost Chinese income and domestic consumption</a:t>
            </a:r>
          </a:p>
          <a:p>
            <a:pPr lvl="1"/>
            <a:r>
              <a:rPr lang="en-US" dirty="0"/>
              <a:t>Shape international norms and institutions</a:t>
            </a:r>
          </a:p>
          <a:p>
            <a:pPr lvl="1"/>
            <a:r>
              <a:rPr lang="en-US" dirty="0"/>
              <a:t>Improve China’s image among its neighbors</a:t>
            </a:r>
          </a:p>
          <a:p>
            <a:pPr lvl="1"/>
            <a:r>
              <a:rPr lang="en-US" dirty="0"/>
              <a:t>Boost links to historically neglected western regions of China</a:t>
            </a:r>
          </a:p>
          <a:p>
            <a:pPr lvl="1"/>
            <a:r>
              <a:rPr lang="en-US" dirty="0"/>
              <a:t>Secure long-term energy supplies </a:t>
            </a:r>
          </a:p>
          <a:p>
            <a:pPr lvl="1"/>
            <a:r>
              <a:rPr lang="en-US" dirty="0"/>
              <a:t>Restructure economy to avoid the “middle-income trap”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3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Countries pledging support for BRI:</a:t>
            </a:r>
          </a:p>
          <a:p>
            <a:pPr lvl="2"/>
            <a:r>
              <a:rPr lang="en-US" dirty="0"/>
              <a:t>(Incomplete list of MOUs and Joint Statements/Communiques)</a:t>
            </a:r>
          </a:p>
          <a:p>
            <a:pPr lvl="1"/>
            <a:r>
              <a:rPr lang="en-US" b="1" dirty="0"/>
              <a:t>2014:</a:t>
            </a:r>
            <a:r>
              <a:rPr lang="en-US" dirty="0"/>
              <a:t>  Thailand, Timor-Leste</a:t>
            </a:r>
          </a:p>
          <a:p>
            <a:pPr lvl="1"/>
            <a:r>
              <a:rPr lang="en-US" b="1" dirty="0"/>
              <a:t>2015: </a:t>
            </a:r>
            <a:r>
              <a:rPr lang="en-US" dirty="0"/>
              <a:t>Azerbaijan, Bulgaria, Czech Republic, Hungary, Indonesia, Kazakhstan, Poland, Romania, Serbia, Slovakia, South Africa, Turkey</a:t>
            </a:r>
          </a:p>
          <a:p>
            <a:pPr lvl="1"/>
            <a:r>
              <a:rPr lang="en-US" b="1" dirty="0"/>
              <a:t>2016:</a:t>
            </a:r>
            <a:r>
              <a:rPr lang="en-US" dirty="0"/>
              <a:t>  Egypt, Latvia, Myanmar, Papua New Guinea</a:t>
            </a:r>
          </a:p>
          <a:p>
            <a:pPr lvl="1"/>
            <a:r>
              <a:rPr lang="en-US" b="1" dirty="0"/>
              <a:t>2017:</a:t>
            </a:r>
            <a:r>
              <a:rPr lang="en-US" dirty="0"/>
              <a:t>  Albania, Bosnia &amp; Herzegovina, Croatia, Finland, Israel, Lebanon, Madagascar, Maldives, Montenegro, Morocco, New Zealand, Panama, Philippines, UAE</a:t>
            </a:r>
          </a:p>
          <a:p>
            <a:pPr lvl="1"/>
            <a:r>
              <a:rPr lang="en-US" b="1" dirty="0"/>
              <a:t>2018:</a:t>
            </a:r>
            <a:r>
              <a:rPr lang="en-US" dirty="0"/>
              <a:t>  Afghanistan, Algeria, Antigua &amp; Barbuda, Bahrain, Bolivia, Cameroon, Chile, Costa Rica, Cote d’Ivoire, Ecuador, Ethiopia, Fiji, France, Ghana, Greece, Grenada, Guyana, Kenya, Libya, Malta, Nigeria, Niue, Oman, Pakistan, Portugal, Rwanda, Samoa, Senegal, Seychelles, Sierra Leone, Singapore, Somalia, Tonga, Trinidad &amp; Tobago, Tunisia, Vanuatu</a:t>
            </a:r>
          </a:p>
          <a:p>
            <a:pPr lvl="1"/>
            <a:r>
              <a:rPr lang="en-US" b="1" dirty="0"/>
              <a:t>2019:</a:t>
            </a:r>
            <a:r>
              <a:rPr lang="en-US" dirty="0"/>
              <a:t>  Barbados, Italy, Jamaica, Luxembourg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1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>
          <a:ln w="57150"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Countries pledging support for BRI:</a:t>
            </a:r>
          </a:p>
          <a:p>
            <a:pPr lvl="2"/>
            <a:r>
              <a:rPr lang="en-US" dirty="0"/>
              <a:t>(Incomplete list of MOUs and Joint Statements/Communiques)</a:t>
            </a:r>
          </a:p>
          <a:p>
            <a:pPr lvl="1"/>
            <a:r>
              <a:rPr lang="en-US" b="1" dirty="0"/>
              <a:t>2014:</a:t>
            </a:r>
            <a:r>
              <a:rPr lang="en-US" dirty="0"/>
              <a:t>  Thailand, Timor-Leste</a:t>
            </a:r>
          </a:p>
          <a:p>
            <a:pPr lvl="1"/>
            <a:r>
              <a:rPr lang="en-US" b="1" dirty="0"/>
              <a:t>2015: </a:t>
            </a:r>
            <a:r>
              <a:rPr lang="en-US" dirty="0"/>
              <a:t>Azerbaijan, Bulgaria, Czech Republic, Hungary, Indonesia, Kazakhstan, Poland, Romania, Serbia, Slovakia, South Africa, Turkey</a:t>
            </a:r>
          </a:p>
          <a:p>
            <a:pPr lvl="1"/>
            <a:r>
              <a:rPr lang="en-US" b="1" dirty="0"/>
              <a:t>2016:</a:t>
            </a:r>
            <a:r>
              <a:rPr lang="en-US" dirty="0"/>
              <a:t>  Egypt, Latvia, Myanmar, Papua New Guinea</a:t>
            </a:r>
          </a:p>
          <a:p>
            <a:pPr lvl="1"/>
            <a:r>
              <a:rPr lang="en-US" b="1" dirty="0"/>
              <a:t>2017:</a:t>
            </a:r>
            <a:r>
              <a:rPr lang="en-US" dirty="0"/>
              <a:t>  Albania, Bosnia &amp; Herzegovina, Croatia, Finland, Israel, Lebanon, Madagascar, Maldives, Montenegro, Morocco, New Zealand, Panama, Philippines, UAE</a:t>
            </a:r>
          </a:p>
          <a:p>
            <a:pPr lvl="1"/>
            <a:r>
              <a:rPr lang="en-US" b="1" dirty="0"/>
              <a:t>2018:</a:t>
            </a:r>
            <a:r>
              <a:rPr lang="en-US" dirty="0"/>
              <a:t>  Afghanistan, Algeria, Antigua &amp; Barbuda, Bahrain, Bolivia, Cameroon, Chile, Costa Rica, Cote d’Ivoire, Ecuador, Ethiopia, Fiji, France, Ghana, Greece, Grenada, Guyana, Kenya, Libya, Malta, Nigeria, Niue, Oman, Pakistan, Portugal, Rwanda, Samoa, Senegal, Seychelles, Sierra Leone, Singapore, Somalia, Tonga, Trinidad &amp; Tobago, Tunisia, Vanuatu</a:t>
            </a:r>
          </a:p>
          <a:p>
            <a:pPr lvl="1"/>
            <a:r>
              <a:rPr lang="en-US" b="1" dirty="0"/>
              <a:t>2019:</a:t>
            </a:r>
            <a:r>
              <a:rPr lang="en-US" dirty="0"/>
              <a:t>  Barbados, Italy, Jamaica, Luxembourg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61695-F662-6F47-9387-3E520D32A30B}"/>
              </a:ext>
            </a:extLst>
          </p:cNvPr>
          <p:cNvSpPr txBox="1"/>
          <p:nvPr/>
        </p:nvSpPr>
        <p:spPr>
          <a:xfrm>
            <a:off x="6505304" y="235131"/>
            <a:ext cx="3265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in Asia, but 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Middle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Americas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A62EB1-48B9-E149-A3E0-C66C1D59F855}"/>
              </a:ext>
            </a:extLst>
          </p:cNvPr>
          <p:cNvSpPr/>
          <p:nvPr/>
        </p:nvSpPr>
        <p:spPr>
          <a:xfrm>
            <a:off x="3633378" y="2641898"/>
            <a:ext cx="3857436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46C9E7-9C0F-794F-9E64-68D9F6D4F151}"/>
              </a:ext>
            </a:extLst>
          </p:cNvPr>
          <p:cNvSpPr/>
          <p:nvPr/>
        </p:nvSpPr>
        <p:spPr>
          <a:xfrm>
            <a:off x="10191624" y="2636852"/>
            <a:ext cx="812464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DDD6D-5892-8946-8338-E73A4AD3CD14}"/>
              </a:ext>
            </a:extLst>
          </p:cNvPr>
          <p:cNvSpPr/>
          <p:nvPr/>
        </p:nvSpPr>
        <p:spPr>
          <a:xfrm>
            <a:off x="6117195" y="2910365"/>
            <a:ext cx="812464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99EC50-1314-3A42-BBA2-39367C0A79F6}"/>
              </a:ext>
            </a:extLst>
          </p:cNvPr>
          <p:cNvSpPr/>
          <p:nvPr/>
        </p:nvSpPr>
        <p:spPr>
          <a:xfrm>
            <a:off x="1592630" y="2899263"/>
            <a:ext cx="2927898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43849-023B-F144-8E7F-1E88543CB158}"/>
              </a:ext>
            </a:extLst>
          </p:cNvPr>
          <p:cNvSpPr/>
          <p:nvPr/>
        </p:nvSpPr>
        <p:spPr>
          <a:xfrm>
            <a:off x="2341026" y="3571538"/>
            <a:ext cx="5431374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99C549-EDAB-D94E-9FE8-B0D43274BA01}"/>
              </a:ext>
            </a:extLst>
          </p:cNvPr>
          <p:cNvSpPr/>
          <p:nvPr/>
        </p:nvSpPr>
        <p:spPr>
          <a:xfrm>
            <a:off x="3133203" y="3245645"/>
            <a:ext cx="716421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1B6D1-D7D6-2D46-9BDF-A0D5E612C6D5}"/>
              </a:ext>
            </a:extLst>
          </p:cNvPr>
          <p:cNvSpPr/>
          <p:nvPr/>
        </p:nvSpPr>
        <p:spPr>
          <a:xfrm>
            <a:off x="2736963" y="3836957"/>
            <a:ext cx="1469277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93F7BA-9E27-2243-B564-447E1A20B553}"/>
              </a:ext>
            </a:extLst>
          </p:cNvPr>
          <p:cNvSpPr/>
          <p:nvPr/>
        </p:nvSpPr>
        <p:spPr>
          <a:xfrm>
            <a:off x="6995019" y="4446557"/>
            <a:ext cx="813957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9A8F51-1BC7-4B4D-8CBF-A289BE1A3311}"/>
              </a:ext>
            </a:extLst>
          </p:cNvPr>
          <p:cNvSpPr/>
          <p:nvPr/>
        </p:nvSpPr>
        <p:spPr>
          <a:xfrm>
            <a:off x="8747619" y="4443509"/>
            <a:ext cx="881013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64653C-1DCB-BC4E-99E3-51E14509ED2C}"/>
              </a:ext>
            </a:extLst>
          </p:cNvPr>
          <p:cNvSpPr/>
          <p:nvPr/>
        </p:nvSpPr>
        <p:spPr>
          <a:xfrm>
            <a:off x="4102467" y="4717829"/>
            <a:ext cx="725565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F68D3-C85C-BC4B-9C45-199AF495B8D9}"/>
              </a:ext>
            </a:extLst>
          </p:cNvPr>
          <p:cNvSpPr/>
          <p:nvPr/>
        </p:nvSpPr>
        <p:spPr>
          <a:xfrm>
            <a:off x="8397099" y="4714781"/>
            <a:ext cx="993789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4A0714-3965-964F-AF52-ACEE3F1BE785}"/>
              </a:ext>
            </a:extLst>
          </p:cNvPr>
          <p:cNvSpPr/>
          <p:nvPr/>
        </p:nvSpPr>
        <p:spPr>
          <a:xfrm>
            <a:off x="3544683" y="5577365"/>
            <a:ext cx="557591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DFF1A9-D84C-724D-93AC-C24533499A29}"/>
              </a:ext>
            </a:extLst>
          </p:cNvPr>
          <p:cNvSpPr/>
          <p:nvPr/>
        </p:nvSpPr>
        <p:spPr>
          <a:xfrm>
            <a:off x="5181417" y="5585715"/>
            <a:ext cx="1451115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F1D96B-1D17-2A4B-ADEB-AAFE5EF1DA11}"/>
              </a:ext>
            </a:extLst>
          </p:cNvPr>
          <p:cNvSpPr/>
          <p:nvPr/>
        </p:nvSpPr>
        <p:spPr>
          <a:xfrm>
            <a:off x="7831909" y="3585004"/>
            <a:ext cx="1779230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5351A0-618C-2F45-AF83-5E0095CD87D2}"/>
              </a:ext>
            </a:extLst>
          </p:cNvPr>
          <p:cNvSpPr/>
          <p:nvPr/>
        </p:nvSpPr>
        <p:spPr>
          <a:xfrm>
            <a:off x="9425483" y="3836795"/>
            <a:ext cx="523587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5C01F2-FEE0-E140-8EE8-30AEC945BDE2}"/>
              </a:ext>
            </a:extLst>
          </p:cNvPr>
          <p:cNvSpPr/>
          <p:nvPr/>
        </p:nvSpPr>
        <p:spPr>
          <a:xfrm>
            <a:off x="7020214" y="4164787"/>
            <a:ext cx="931090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0722FC-4E82-2247-A02A-73688E2EE2C7}"/>
              </a:ext>
            </a:extLst>
          </p:cNvPr>
          <p:cNvSpPr txBox="1"/>
          <p:nvPr/>
        </p:nvSpPr>
        <p:spPr>
          <a:xfrm>
            <a:off x="12970565" y="2087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859B1-9A85-5844-B71B-05F0A590E29C}"/>
              </a:ext>
            </a:extLst>
          </p:cNvPr>
          <p:cNvSpPr/>
          <p:nvPr/>
        </p:nvSpPr>
        <p:spPr>
          <a:xfrm>
            <a:off x="4592798" y="2912220"/>
            <a:ext cx="1450193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9CBA0F-B9CE-2044-B006-EB2B01D63D66}"/>
              </a:ext>
            </a:extLst>
          </p:cNvPr>
          <p:cNvSpPr/>
          <p:nvPr/>
        </p:nvSpPr>
        <p:spPr>
          <a:xfrm>
            <a:off x="2369746" y="3263403"/>
            <a:ext cx="681567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8974CD-6E83-514B-9117-9EB8F28F9239}"/>
              </a:ext>
            </a:extLst>
          </p:cNvPr>
          <p:cNvSpPr/>
          <p:nvPr/>
        </p:nvSpPr>
        <p:spPr>
          <a:xfrm>
            <a:off x="4271433" y="3843185"/>
            <a:ext cx="1075819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312383-3341-CA44-AED2-9B232820182A}"/>
              </a:ext>
            </a:extLst>
          </p:cNvPr>
          <p:cNvSpPr/>
          <p:nvPr/>
        </p:nvSpPr>
        <p:spPr>
          <a:xfrm>
            <a:off x="9691572" y="3578141"/>
            <a:ext cx="1430315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ED95D7-A47A-F541-BEF0-E8C7C5B4B13B}"/>
              </a:ext>
            </a:extLst>
          </p:cNvPr>
          <p:cNvSpPr/>
          <p:nvPr/>
        </p:nvSpPr>
        <p:spPr>
          <a:xfrm>
            <a:off x="3820859" y="4187741"/>
            <a:ext cx="840593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AB00-0702-2F4D-BC3D-D13743725906}"/>
              </a:ext>
            </a:extLst>
          </p:cNvPr>
          <p:cNvSpPr/>
          <p:nvPr/>
        </p:nvSpPr>
        <p:spPr>
          <a:xfrm>
            <a:off x="8909694" y="4177802"/>
            <a:ext cx="1228219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E35B6F-09B4-F946-A12F-68E92CF16773}"/>
              </a:ext>
            </a:extLst>
          </p:cNvPr>
          <p:cNvSpPr/>
          <p:nvPr/>
        </p:nvSpPr>
        <p:spPr>
          <a:xfrm>
            <a:off x="2860076" y="4429593"/>
            <a:ext cx="150320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04C4D4-4D1B-DA4E-B8C8-BB863EB53B18}"/>
              </a:ext>
            </a:extLst>
          </p:cNvPr>
          <p:cNvSpPr/>
          <p:nvPr/>
        </p:nvSpPr>
        <p:spPr>
          <a:xfrm>
            <a:off x="5477381" y="4442845"/>
            <a:ext cx="992993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D53EAF-97F7-F24E-91C2-CEBBE63CE25E}"/>
              </a:ext>
            </a:extLst>
          </p:cNvPr>
          <p:cNvSpPr/>
          <p:nvPr/>
        </p:nvSpPr>
        <p:spPr>
          <a:xfrm>
            <a:off x="7885964" y="4446158"/>
            <a:ext cx="790898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3BA6E2-831E-554E-9749-04AB36CC110D}"/>
              </a:ext>
            </a:extLst>
          </p:cNvPr>
          <p:cNvSpPr/>
          <p:nvPr/>
        </p:nvSpPr>
        <p:spPr>
          <a:xfrm>
            <a:off x="2482390" y="4976245"/>
            <a:ext cx="92673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2DE709-7683-424D-9DA1-75AF531681D0}"/>
              </a:ext>
            </a:extLst>
          </p:cNvPr>
          <p:cNvSpPr/>
          <p:nvPr/>
        </p:nvSpPr>
        <p:spPr>
          <a:xfrm>
            <a:off x="4801520" y="4979558"/>
            <a:ext cx="1460131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8A2C99-6650-DF41-AB06-7F8E69C45B45}"/>
              </a:ext>
            </a:extLst>
          </p:cNvPr>
          <p:cNvSpPr/>
          <p:nvPr/>
        </p:nvSpPr>
        <p:spPr>
          <a:xfrm>
            <a:off x="7587790" y="4972931"/>
            <a:ext cx="96980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C3F66-D3BC-6148-B53E-CCB7B2F19FAA}"/>
              </a:ext>
            </a:extLst>
          </p:cNvPr>
          <p:cNvSpPr/>
          <p:nvPr/>
        </p:nvSpPr>
        <p:spPr>
          <a:xfrm>
            <a:off x="2512207" y="5254539"/>
            <a:ext cx="857158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7E0EC1-6F33-DF4D-8968-B87272D0A8E6}"/>
              </a:ext>
            </a:extLst>
          </p:cNvPr>
          <p:cNvSpPr/>
          <p:nvPr/>
        </p:nvSpPr>
        <p:spPr>
          <a:xfrm>
            <a:off x="7024354" y="3852739"/>
            <a:ext cx="956768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0BC195-3D1C-304A-92A3-B87E9EB72803}"/>
              </a:ext>
            </a:extLst>
          </p:cNvPr>
          <p:cNvSpPr/>
          <p:nvPr/>
        </p:nvSpPr>
        <p:spPr>
          <a:xfrm>
            <a:off x="10218127" y="4174105"/>
            <a:ext cx="625464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8A2220-B6DE-3841-B716-52D111B91325}"/>
              </a:ext>
            </a:extLst>
          </p:cNvPr>
          <p:cNvSpPr/>
          <p:nvPr/>
        </p:nvSpPr>
        <p:spPr>
          <a:xfrm>
            <a:off x="1594274" y="4455714"/>
            <a:ext cx="1198621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BB3A7E4-84B1-1A44-A0E5-3FA2B92CEBF0}"/>
              </a:ext>
            </a:extLst>
          </p:cNvPr>
          <p:cNvSpPr/>
          <p:nvPr/>
        </p:nvSpPr>
        <p:spPr>
          <a:xfrm>
            <a:off x="4440179" y="4429209"/>
            <a:ext cx="996525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4E5030-548D-9641-BA21-99BBFE348E1D}"/>
              </a:ext>
            </a:extLst>
          </p:cNvPr>
          <p:cNvSpPr/>
          <p:nvPr/>
        </p:nvSpPr>
        <p:spPr>
          <a:xfrm>
            <a:off x="1577709" y="4707505"/>
            <a:ext cx="917013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01E730-9F29-2A4B-919E-94DF581FDE6B}"/>
              </a:ext>
            </a:extLst>
          </p:cNvPr>
          <p:cNvSpPr/>
          <p:nvPr/>
        </p:nvSpPr>
        <p:spPr>
          <a:xfrm>
            <a:off x="2555276" y="4701262"/>
            <a:ext cx="150320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DFC12C-0201-3741-A9BD-CBE6B031E8B8}"/>
              </a:ext>
            </a:extLst>
          </p:cNvPr>
          <p:cNvSpPr/>
          <p:nvPr/>
        </p:nvSpPr>
        <p:spPr>
          <a:xfrm>
            <a:off x="4874406" y="4714514"/>
            <a:ext cx="890290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63F0C3-F1E0-2B46-BDC8-1DE1ED0BEC4C}"/>
              </a:ext>
            </a:extLst>
          </p:cNvPr>
          <p:cNvSpPr/>
          <p:nvPr/>
        </p:nvSpPr>
        <p:spPr>
          <a:xfrm>
            <a:off x="9469597" y="4717827"/>
            <a:ext cx="966489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D0410B-8195-EC4C-BE63-523A34FE9F2E}"/>
              </a:ext>
            </a:extLst>
          </p:cNvPr>
          <p:cNvSpPr/>
          <p:nvPr/>
        </p:nvSpPr>
        <p:spPr>
          <a:xfrm>
            <a:off x="6496753" y="4714753"/>
            <a:ext cx="743904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>
          <a:ln w="57150"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Countries pledging support for BRI:</a:t>
            </a:r>
          </a:p>
          <a:p>
            <a:pPr lvl="2"/>
            <a:r>
              <a:rPr lang="en-US" dirty="0"/>
              <a:t>(Incomplete list of MOUs and Joint Statements/Communiques)</a:t>
            </a:r>
          </a:p>
          <a:p>
            <a:pPr lvl="1"/>
            <a:r>
              <a:rPr lang="en-US" b="1" dirty="0"/>
              <a:t>2014:</a:t>
            </a:r>
            <a:r>
              <a:rPr lang="en-US" dirty="0"/>
              <a:t>  Thailand, Timor-Leste</a:t>
            </a:r>
          </a:p>
          <a:p>
            <a:pPr lvl="1"/>
            <a:r>
              <a:rPr lang="en-US" b="1" dirty="0"/>
              <a:t>2015: </a:t>
            </a:r>
            <a:r>
              <a:rPr lang="en-US" dirty="0"/>
              <a:t>Azerbaijan, Bulgaria, Czech Republic, Hungary, Indonesia, Kazakhstan, Poland, Romania, Serbia, Slovakia, South Africa, Turkey</a:t>
            </a:r>
          </a:p>
          <a:p>
            <a:pPr lvl="1"/>
            <a:r>
              <a:rPr lang="en-US" b="1" dirty="0"/>
              <a:t>2016:</a:t>
            </a:r>
            <a:r>
              <a:rPr lang="en-US" dirty="0"/>
              <a:t>  Egypt, Latvia, Myanmar, Papua New Guinea</a:t>
            </a:r>
          </a:p>
          <a:p>
            <a:pPr lvl="1"/>
            <a:r>
              <a:rPr lang="en-US" b="1" dirty="0"/>
              <a:t>2017:</a:t>
            </a:r>
            <a:r>
              <a:rPr lang="en-US" dirty="0"/>
              <a:t>  Albania, Bosnia &amp; Herzegovina, Croatia, Finland, Israel, Lebanon, Madagascar, Maldives, Montenegro, Morocco, New Zealand, Panama, Philippines, UAE</a:t>
            </a:r>
          </a:p>
          <a:p>
            <a:pPr lvl="1"/>
            <a:r>
              <a:rPr lang="en-US" b="1" dirty="0"/>
              <a:t>2018:</a:t>
            </a:r>
            <a:r>
              <a:rPr lang="en-US" dirty="0"/>
              <a:t>  Afghanistan, Algeria, Antigua &amp; Barbuda, Bahrain, Bolivia, Cameroon, Chile, Costa Rica, Cote d’Ivoire, Ecuador, Ethiopia, Fiji, France, Ghana, Greece, Grenada, Guyana, Kenya, Libya, Malta, Nigeria, Niue, Oman, Pakistan, Portugal, Rwanda, Samoa, Senegal, Seychelles, Sierra Leone, Singapore, Somalia, Tonga, Trinidad &amp; Tobago, Tunisia, Vanuatu</a:t>
            </a:r>
          </a:p>
          <a:p>
            <a:pPr lvl="1"/>
            <a:r>
              <a:rPr lang="en-US" b="1" dirty="0"/>
              <a:t>2019:</a:t>
            </a:r>
            <a:r>
              <a:rPr lang="en-US" dirty="0"/>
              <a:t>  Barbados, Italy, Jamaica, Luxembourg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61695-F662-6F47-9387-3E520D32A30B}"/>
              </a:ext>
            </a:extLst>
          </p:cNvPr>
          <p:cNvSpPr txBox="1"/>
          <p:nvPr/>
        </p:nvSpPr>
        <p:spPr>
          <a:xfrm>
            <a:off x="6505304" y="235131"/>
            <a:ext cx="3265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in Asia, but 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Middle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Americas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A62EB1-48B9-E149-A3E0-C66C1D59F855}"/>
              </a:ext>
            </a:extLst>
          </p:cNvPr>
          <p:cNvSpPr/>
          <p:nvPr/>
        </p:nvSpPr>
        <p:spPr>
          <a:xfrm>
            <a:off x="3633378" y="2641898"/>
            <a:ext cx="3857436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46C9E7-9C0F-794F-9E64-68D9F6D4F151}"/>
              </a:ext>
            </a:extLst>
          </p:cNvPr>
          <p:cNvSpPr/>
          <p:nvPr/>
        </p:nvSpPr>
        <p:spPr>
          <a:xfrm>
            <a:off x="10191624" y="2636852"/>
            <a:ext cx="812464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DDD6D-5892-8946-8338-E73A4AD3CD14}"/>
              </a:ext>
            </a:extLst>
          </p:cNvPr>
          <p:cNvSpPr/>
          <p:nvPr/>
        </p:nvSpPr>
        <p:spPr>
          <a:xfrm>
            <a:off x="6117195" y="2910365"/>
            <a:ext cx="812464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99EC50-1314-3A42-BBA2-39367C0A79F6}"/>
              </a:ext>
            </a:extLst>
          </p:cNvPr>
          <p:cNvSpPr/>
          <p:nvPr/>
        </p:nvSpPr>
        <p:spPr>
          <a:xfrm>
            <a:off x="1592630" y="2899263"/>
            <a:ext cx="2927898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43849-023B-F144-8E7F-1E88543CB158}"/>
              </a:ext>
            </a:extLst>
          </p:cNvPr>
          <p:cNvSpPr/>
          <p:nvPr/>
        </p:nvSpPr>
        <p:spPr>
          <a:xfrm>
            <a:off x="2341026" y="3571538"/>
            <a:ext cx="5431374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99C549-EDAB-D94E-9FE8-B0D43274BA01}"/>
              </a:ext>
            </a:extLst>
          </p:cNvPr>
          <p:cNvSpPr/>
          <p:nvPr/>
        </p:nvSpPr>
        <p:spPr>
          <a:xfrm>
            <a:off x="3133203" y="3245645"/>
            <a:ext cx="716421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1B6D1-D7D6-2D46-9BDF-A0D5E612C6D5}"/>
              </a:ext>
            </a:extLst>
          </p:cNvPr>
          <p:cNvSpPr/>
          <p:nvPr/>
        </p:nvSpPr>
        <p:spPr>
          <a:xfrm>
            <a:off x="2736963" y="3836957"/>
            <a:ext cx="1469277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93F7BA-9E27-2243-B564-447E1A20B553}"/>
              </a:ext>
            </a:extLst>
          </p:cNvPr>
          <p:cNvSpPr/>
          <p:nvPr/>
        </p:nvSpPr>
        <p:spPr>
          <a:xfrm>
            <a:off x="6995019" y="4446557"/>
            <a:ext cx="813957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9A8F51-1BC7-4B4D-8CBF-A289BE1A3311}"/>
              </a:ext>
            </a:extLst>
          </p:cNvPr>
          <p:cNvSpPr/>
          <p:nvPr/>
        </p:nvSpPr>
        <p:spPr>
          <a:xfrm>
            <a:off x="8747619" y="4443509"/>
            <a:ext cx="881013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64653C-1DCB-BC4E-99E3-51E14509ED2C}"/>
              </a:ext>
            </a:extLst>
          </p:cNvPr>
          <p:cNvSpPr/>
          <p:nvPr/>
        </p:nvSpPr>
        <p:spPr>
          <a:xfrm>
            <a:off x="4102467" y="4717829"/>
            <a:ext cx="725565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AF68D3-C85C-BC4B-9C45-199AF495B8D9}"/>
              </a:ext>
            </a:extLst>
          </p:cNvPr>
          <p:cNvSpPr/>
          <p:nvPr/>
        </p:nvSpPr>
        <p:spPr>
          <a:xfrm>
            <a:off x="8397099" y="4714781"/>
            <a:ext cx="993789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4A0714-3965-964F-AF52-ACEE3F1BE785}"/>
              </a:ext>
            </a:extLst>
          </p:cNvPr>
          <p:cNvSpPr/>
          <p:nvPr/>
        </p:nvSpPr>
        <p:spPr>
          <a:xfrm>
            <a:off x="3544683" y="5577365"/>
            <a:ext cx="557591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DFF1A9-D84C-724D-93AC-C24533499A29}"/>
              </a:ext>
            </a:extLst>
          </p:cNvPr>
          <p:cNvSpPr/>
          <p:nvPr/>
        </p:nvSpPr>
        <p:spPr>
          <a:xfrm>
            <a:off x="5181417" y="5585715"/>
            <a:ext cx="1451115" cy="2587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F1D96B-1D17-2A4B-ADEB-AAFE5EF1DA11}"/>
              </a:ext>
            </a:extLst>
          </p:cNvPr>
          <p:cNvSpPr/>
          <p:nvPr/>
        </p:nvSpPr>
        <p:spPr>
          <a:xfrm>
            <a:off x="7831909" y="3585004"/>
            <a:ext cx="1779230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5351A0-618C-2F45-AF83-5E0095CD87D2}"/>
              </a:ext>
            </a:extLst>
          </p:cNvPr>
          <p:cNvSpPr/>
          <p:nvPr/>
        </p:nvSpPr>
        <p:spPr>
          <a:xfrm>
            <a:off x="9425483" y="3836795"/>
            <a:ext cx="523587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5C01F2-FEE0-E140-8EE8-30AEC945BDE2}"/>
              </a:ext>
            </a:extLst>
          </p:cNvPr>
          <p:cNvSpPr/>
          <p:nvPr/>
        </p:nvSpPr>
        <p:spPr>
          <a:xfrm>
            <a:off x="7020214" y="4164787"/>
            <a:ext cx="931090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0722FC-4E82-2247-A02A-73688E2EE2C7}"/>
              </a:ext>
            </a:extLst>
          </p:cNvPr>
          <p:cNvSpPr txBox="1"/>
          <p:nvPr/>
        </p:nvSpPr>
        <p:spPr>
          <a:xfrm>
            <a:off x="12970565" y="2087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859B1-9A85-5844-B71B-05F0A590E29C}"/>
              </a:ext>
            </a:extLst>
          </p:cNvPr>
          <p:cNvSpPr/>
          <p:nvPr/>
        </p:nvSpPr>
        <p:spPr>
          <a:xfrm>
            <a:off x="4592798" y="2912220"/>
            <a:ext cx="1450193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9CBA0F-B9CE-2044-B006-EB2B01D63D66}"/>
              </a:ext>
            </a:extLst>
          </p:cNvPr>
          <p:cNvSpPr/>
          <p:nvPr/>
        </p:nvSpPr>
        <p:spPr>
          <a:xfrm>
            <a:off x="2369746" y="3263403"/>
            <a:ext cx="681567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8974CD-6E83-514B-9117-9EB8F28F9239}"/>
              </a:ext>
            </a:extLst>
          </p:cNvPr>
          <p:cNvSpPr/>
          <p:nvPr/>
        </p:nvSpPr>
        <p:spPr>
          <a:xfrm>
            <a:off x="4271433" y="3843185"/>
            <a:ext cx="1075819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312383-3341-CA44-AED2-9B232820182A}"/>
              </a:ext>
            </a:extLst>
          </p:cNvPr>
          <p:cNvSpPr/>
          <p:nvPr/>
        </p:nvSpPr>
        <p:spPr>
          <a:xfrm>
            <a:off x="9691572" y="3578141"/>
            <a:ext cx="1430315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ED95D7-A47A-F541-BEF0-E8C7C5B4B13B}"/>
              </a:ext>
            </a:extLst>
          </p:cNvPr>
          <p:cNvSpPr/>
          <p:nvPr/>
        </p:nvSpPr>
        <p:spPr>
          <a:xfrm>
            <a:off x="3820859" y="4187741"/>
            <a:ext cx="840593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AB00-0702-2F4D-BC3D-D13743725906}"/>
              </a:ext>
            </a:extLst>
          </p:cNvPr>
          <p:cNvSpPr/>
          <p:nvPr/>
        </p:nvSpPr>
        <p:spPr>
          <a:xfrm>
            <a:off x="8909694" y="4177802"/>
            <a:ext cx="1228219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E35B6F-09B4-F946-A12F-68E92CF16773}"/>
              </a:ext>
            </a:extLst>
          </p:cNvPr>
          <p:cNvSpPr/>
          <p:nvPr/>
        </p:nvSpPr>
        <p:spPr>
          <a:xfrm>
            <a:off x="2860076" y="4429593"/>
            <a:ext cx="150320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04C4D4-4D1B-DA4E-B8C8-BB863EB53B18}"/>
              </a:ext>
            </a:extLst>
          </p:cNvPr>
          <p:cNvSpPr/>
          <p:nvPr/>
        </p:nvSpPr>
        <p:spPr>
          <a:xfrm>
            <a:off x="5477381" y="4442845"/>
            <a:ext cx="992993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D53EAF-97F7-F24E-91C2-CEBBE63CE25E}"/>
              </a:ext>
            </a:extLst>
          </p:cNvPr>
          <p:cNvSpPr/>
          <p:nvPr/>
        </p:nvSpPr>
        <p:spPr>
          <a:xfrm>
            <a:off x="7885964" y="4446158"/>
            <a:ext cx="790898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3BA6E2-831E-554E-9749-04AB36CC110D}"/>
              </a:ext>
            </a:extLst>
          </p:cNvPr>
          <p:cNvSpPr/>
          <p:nvPr/>
        </p:nvSpPr>
        <p:spPr>
          <a:xfrm>
            <a:off x="2482390" y="4976245"/>
            <a:ext cx="92673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2DE709-7683-424D-9DA1-75AF531681D0}"/>
              </a:ext>
            </a:extLst>
          </p:cNvPr>
          <p:cNvSpPr/>
          <p:nvPr/>
        </p:nvSpPr>
        <p:spPr>
          <a:xfrm>
            <a:off x="4801520" y="4979558"/>
            <a:ext cx="1460131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8A2C99-6650-DF41-AB06-7F8E69C45B45}"/>
              </a:ext>
            </a:extLst>
          </p:cNvPr>
          <p:cNvSpPr/>
          <p:nvPr/>
        </p:nvSpPr>
        <p:spPr>
          <a:xfrm>
            <a:off x="7587790" y="4972931"/>
            <a:ext cx="96980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C3F66-D3BC-6148-B53E-CCB7B2F19FAA}"/>
              </a:ext>
            </a:extLst>
          </p:cNvPr>
          <p:cNvSpPr/>
          <p:nvPr/>
        </p:nvSpPr>
        <p:spPr>
          <a:xfrm>
            <a:off x="2512207" y="5254539"/>
            <a:ext cx="857158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7E0EC1-6F33-DF4D-8968-B87272D0A8E6}"/>
              </a:ext>
            </a:extLst>
          </p:cNvPr>
          <p:cNvSpPr/>
          <p:nvPr/>
        </p:nvSpPr>
        <p:spPr>
          <a:xfrm>
            <a:off x="7024354" y="3852739"/>
            <a:ext cx="956768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0BC195-3D1C-304A-92A3-B87E9EB72803}"/>
              </a:ext>
            </a:extLst>
          </p:cNvPr>
          <p:cNvSpPr/>
          <p:nvPr/>
        </p:nvSpPr>
        <p:spPr>
          <a:xfrm>
            <a:off x="10218127" y="4174105"/>
            <a:ext cx="625464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8A2220-B6DE-3841-B716-52D111B91325}"/>
              </a:ext>
            </a:extLst>
          </p:cNvPr>
          <p:cNvSpPr/>
          <p:nvPr/>
        </p:nvSpPr>
        <p:spPr>
          <a:xfrm>
            <a:off x="1594274" y="4455714"/>
            <a:ext cx="1198621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BB3A7E4-84B1-1A44-A0E5-3FA2B92CEBF0}"/>
              </a:ext>
            </a:extLst>
          </p:cNvPr>
          <p:cNvSpPr/>
          <p:nvPr/>
        </p:nvSpPr>
        <p:spPr>
          <a:xfrm>
            <a:off x="4440179" y="4429209"/>
            <a:ext cx="996525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4E5030-548D-9641-BA21-99BBFE348E1D}"/>
              </a:ext>
            </a:extLst>
          </p:cNvPr>
          <p:cNvSpPr/>
          <p:nvPr/>
        </p:nvSpPr>
        <p:spPr>
          <a:xfrm>
            <a:off x="1577709" y="4707505"/>
            <a:ext cx="917013" cy="258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01E730-9F29-2A4B-919E-94DF581FDE6B}"/>
              </a:ext>
            </a:extLst>
          </p:cNvPr>
          <p:cNvSpPr/>
          <p:nvPr/>
        </p:nvSpPr>
        <p:spPr>
          <a:xfrm>
            <a:off x="2555276" y="4701262"/>
            <a:ext cx="1503202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DFC12C-0201-3741-A9BD-CBE6B031E8B8}"/>
              </a:ext>
            </a:extLst>
          </p:cNvPr>
          <p:cNvSpPr/>
          <p:nvPr/>
        </p:nvSpPr>
        <p:spPr>
          <a:xfrm>
            <a:off x="4874406" y="4714514"/>
            <a:ext cx="890290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63F0C3-F1E0-2B46-BDC8-1DE1ED0BEC4C}"/>
              </a:ext>
            </a:extLst>
          </p:cNvPr>
          <p:cNvSpPr/>
          <p:nvPr/>
        </p:nvSpPr>
        <p:spPr>
          <a:xfrm>
            <a:off x="9469597" y="4717827"/>
            <a:ext cx="966489" cy="258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D0410B-8195-EC4C-BE63-523A34FE9F2E}"/>
              </a:ext>
            </a:extLst>
          </p:cNvPr>
          <p:cNvSpPr/>
          <p:nvPr/>
        </p:nvSpPr>
        <p:spPr>
          <a:xfrm>
            <a:off x="6496753" y="4714753"/>
            <a:ext cx="743904" cy="2587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8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6A513-EE78-9847-B544-CD7A5853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90" y="0"/>
            <a:ext cx="1120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3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9CEE8-AD1C-BF43-86C2-24C4A8D70186}"/>
              </a:ext>
            </a:extLst>
          </p:cNvPr>
          <p:cNvSpPr txBox="1"/>
          <p:nvPr/>
        </p:nvSpPr>
        <p:spPr>
          <a:xfrm>
            <a:off x="117567" y="6348548"/>
            <a:ext cx="3500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Peel &amp; Hornby,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F6352-AF85-1A49-953C-3B589DF7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08" y="0"/>
            <a:ext cx="5795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41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 Corridors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route (the “Belt”) will include six “corridors”</a:t>
            </a:r>
          </a:p>
          <a:p>
            <a:pPr lvl="1"/>
            <a:r>
              <a:rPr lang="en-US" dirty="0"/>
              <a:t>China-Pakistan </a:t>
            </a:r>
          </a:p>
          <a:p>
            <a:pPr lvl="1"/>
            <a:r>
              <a:rPr lang="en-US" dirty="0"/>
              <a:t>Bangladesh-China-India-Myanmar</a:t>
            </a:r>
          </a:p>
          <a:p>
            <a:pPr lvl="1"/>
            <a:r>
              <a:rPr lang="en-US" dirty="0"/>
              <a:t>China-Central Asia-West Asia</a:t>
            </a:r>
          </a:p>
          <a:p>
            <a:pPr lvl="1"/>
            <a:r>
              <a:rPr lang="en-US" dirty="0"/>
              <a:t>China-Indochina Peninsula</a:t>
            </a:r>
          </a:p>
          <a:p>
            <a:pPr lvl="1"/>
            <a:r>
              <a:rPr lang="en-US" dirty="0"/>
              <a:t>China-Mongolia-Russia</a:t>
            </a:r>
          </a:p>
          <a:p>
            <a:pPr lvl="1"/>
            <a:r>
              <a:rPr lang="en-US" dirty="0"/>
              <a:t>New Eurasia Land Bridge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52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8266B-229C-3847-911D-8AC9A1988871}"/>
              </a:ext>
            </a:extLst>
          </p:cNvPr>
          <p:cNvSpPr txBox="1"/>
          <p:nvPr/>
        </p:nvSpPr>
        <p:spPr>
          <a:xfrm>
            <a:off x="156756" y="5277393"/>
            <a:ext cx="108421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Garcia-Herrero &amp; Xu, 2016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4EF1A-82AB-1445-84EC-16BC7B27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09" y="0"/>
            <a:ext cx="9301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2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09740-1574-174A-B18A-E5DBC13F2D8D}"/>
              </a:ext>
            </a:extLst>
          </p:cNvPr>
          <p:cNvSpPr txBox="1"/>
          <p:nvPr/>
        </p:nvSpPr>
        <p:spPr>
          <a:xfrm>
            <a:off x="117567" y="6348548"/>
            <a:ext cx="3500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Hillman,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83FAE-D560-4B43-8877-2DFAAF9FC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742950"/>
            <a:ext cx="121666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5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Before BRI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17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BRI Countries before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Countries differed in </a:t>
            </a:r>
          </a:p>
          <a:p>
            <a:pPr lvl="1"/>
            <a:r>
              <a:rPr lang="en-US" dirty="0"/>
              <a:t>Trade</a:t>
            </a:r>
          </a:p>
          <a:p>
            <a:pPr lvl="1"/>
            <a:r>
              <a:rPr lang="en-US" dirty="0"/>
              <a:t>Direct investment</a:t>
            </a:r>
          </a:p>
          <a:p>
            <a:pPr lvl="1"/>
            <a:r>
              <a:rPr lang="en-US" dirty="0"/>
              <a:t>Participation in global value chains</a:t>
            </a:r>
          </a:p>
          <a:p>
            <a:pPr lvl="1"/>
            <a:r>
              <a:rPr lang="en-US" dirty="0"/>
              <a:t>Time to trade</a:t>
            </a:r>
          </a:p>
          <a:p>
            <a:pPr lvl="1"/>
            <a:r>
              <a:rPr lang="en-US" dirty="0"/>
              <a:t>Rule of law</a:t>
            </a:r>
          </a:p>
          <a:p>
            <a:pPr lvl="1"/>
            <a:r>
              <a:rPr lang="en-US" dirty="0"/>
              <a:t>Time to start a business</a:t>
            </a:r>
          </a:p>
          <a:p>
            <a:r>
              <a:rPr lang="en-US" dirty="0"/>
              <a:t>Infrastructure investment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665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4722F-A294-C44F-8E55-55949ACD40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15A24-E362-4E4A-A165-1A895D86E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1168400"/>
            <a:ext cx="9893300" cy="452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A08FA-8B84-5C4A-8217-B9336038F427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1EC45-D52B-3447-A774-878170B911AB}"/>
              </a:ext>
            </a:extLst>
          </p:cNvPr>
          <p:cNvSpPr txBox="1"/>
          <p:nvPr/>
        </p:nvSpPr>
        <p:spPr>
          <a:xfrm>
            <a:off x="363255" y="275573"/>
            <a:ext cx="919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Trade was growing, especially for East Asia.</a:t>
            </a:r>
          </a:p>
        </p:txBody>
      </p:sp>
    </p:spTree>
    <p:extLst>
      <p:ext uri="{BB962C8B-B14F-4D97-AF65-F5344CB8AC3E}">
        <p14:creationId xmlns:p14="http://schemas.microsoft.com/office/powerpoint/2010/main" val="816902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94566-4FF3-A04B-9481-644CD3B54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9DB5C-3053-7848-AC72-BAFA83AA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1301750"/>
            <a:ext cx="10045700" cy="425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0A2BC-5DB3-7B47-A6C7-4C3F84CED1FF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9A103-BE54-8D42-BEFB-4612AE4FC660}"/>
              </a:ext>
            </a:extLst>
          </p:cNvPr>
          <p:cNvSpPr txBox="1"/>
          <p:nvPr/>
        </p:nvSpPr>
        <p:spPr>
          <a:xfrm>
            <a:off x="363254" y="275573"/>
            <a:ext cx="1082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Investment was growing more recently, especially for East Asia.</a:t>
            </a:r>
          </a:p>
        </p:txBody>
      </p:sp>
    </p:spTree>
    <p:extLst>
      <p:ext uri="{BB962C8B-B14F-4D97-AF65-F5344CB8AC3E}">
        <p14:creationId xmlns:p14="http://schemas.microsoft.com/office/powerpoint/2010/main" val="1240282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04BC77-36C8-3944-B2AE-AFE67FD0B7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338E0-FFDA-A34C-9EC0-88E8BD37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42950"/>
            <a:ext cx="10058400" cy="537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AD1DE-3A84-7643-91E3-12E836646676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2B904-B311-1346-A661-35242056AB68}"/>
              </a:ext>
            </a:extLst>
          </p:cNvPr>
          <p:cNvSpPr txBox="1"/>
          <p:nvPr/>
        </p:nvSpPr>
        <p:spPr>
          <a:xfrm>
            <a:off x="363254" y="275573"/>
            <a:ext cx="1082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Investment was mostly from non-BRI countries.</a:t>
            </a:r>
          </a:p>
        </p:txBody>
      </p:sp>
    </p:spTree>
    <p:extLst>
      <p:ext uri="{BB962C8B-B14F-4D97-AF65-F5344CB8AC3E}">
        <p14:creationId xmlns:p14="http://schemas.microsoft.com/office/powerpoint/2010/main" val="1210163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772B28-1195-FB43-9EC5-2DF0AD9AD3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C4996F-B1C5-624A-A26C-172D6020F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904009"/>
            <a:ext cx="10312400" cy="535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FB673-72CA-0A4A-A7E0-A1DD6035C59E}"/>
              </a:ext>
            </a:extLst>
          </p:cNvPr>
          <p:cNvSpPr txBox="1"/>
          <p:nvPr/>
        </p:nvSpPr>
        <p:spPr>
          <a:xfrm>
            <a:off x="363254" y="275573"/>
            <a:ext cx="1082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Participation in Global Value Chains was moderate.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37636-B886-8F4E-BDA4-D2BB9A36AA0D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8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Outline:  The Belt and Road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it is</a:t>
            </a:r>
          </a:p>
          <a:p>
            <a:r>
              <a:rPr lang="en-US" dirty="0"/>
              <a:t>Projects </a:t>
            </a:r>
          </a:p>
          <a:p>
            <a:r>
              <a:rPr lang="en-US" dirty="0"/>
              <a:t>History</a:t>
            </a:r>
          </a:p>
          <a:p>
            <a:r>
              <a:rPr lang="en-US" dirty="0"/>
              <a:t>Before BRI</a:t>
            </a:r>
          </a:p>
          <a:p>
            <a:r>
              <a:rPr lang="en-US" dirty="0"/>
              <a:t>Effects of BRI</a:t>
            </a:r>
          </a:p>
          <a:p>
            <a:r>
              <a:rPr lang="en-US" dirty="0"/>
              <a:t>Pros and cons</a:t>
            </a:r>
          </a:p>
          <a:p>
            <a:r>
              <a:rPr lang="en-US" dirty="0"/>
              <a:t>Implications for United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9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2FE75B-251B-0F4E-B813-2C8E37E3F1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EEC3C-8329-6541-BC58-4B892228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896470"/>
            <a:ext cx="9931400" cy="5764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D9BF8-9075-EE44-A8BE-66CBC5312DCC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FD76E-BA1D-3545-BFDF-5B0CAD7D0E8A}"/>
              </a:ext>
            </a:extLst>
          </p:cNvPr>
          <p:cNvSpPr txBox="1"/>
          <p:nvPr/>
        </p:nvSpPr>
        <p:spPr>
          <a:xfrm>
            <a:off x="363254" y="275573"/>
            <a:ext cx="1082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Time to trade was often excessive.</a:t>
            </a:r>
          </a:p>
        </p:txBody>
      </p:sp>
    </p:spTree>
    <p:extLst>
      <p:ext uri="{BB962C8B-B14F-4D97-AF65-F5344CB8AC3E}">
        <p14:creationId xmlns:p14="http://schemas.microsoft.com/office/powerpoint/2010/main" val="859486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3700-B8F4-684B-806D-BD35E8C672D2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F864C-0EC4-BD45-9EA0-3A6B6E91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896471"/>
            <a:ext cx="10045700" cy="5321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D219E-0D28-C744-A423-F05EBD81639F}"/>
              </a:ext>
            </a:extLst>
          </p:cNvPr>
          <p:cNvSpPr txBox="1"/>
          <p:nvPr/>
        </p:nvSpPr>
        <p:spPr>
          <a:xfrm>
            <a:off x="363254" y="275573"/>
            <a:ext cx="1082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Many had weak Rule of Law.</a:t>
            </a:r>
          </a:p>
        </p:txBody>
      </p:sp>
    </p:spTree>
    <p:extLst>
      <p:ext uri="{BB962C8B-B14F-4D97-AF65-F5344CB8AC3E}">
        <p14:creationId xmlns:p14="http://schemas.microsoft.com/office/powerpoint/2010/main" val="3520101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0EE14-717B-B244-9359-85B3EBF6C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028" y="0"/>
            <a:ext cx="470394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9FE29-A00A-2C40-9328-093594069061}"/>
              </a:ext>
            </a:extLst>
          </p:cNvPr>
          <p:cNvSpPr txBox="1"/>
          <p:nvPr/>
        </p:nvSpPr>
        <p:spPr>
          <a:xfrm>
            <a:off x="363255" y="275573"/>
            <a:ext cx="2044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Days to start a business was often excessive.</a:t>
            </a:r>
          </a:p>
        </p:txBody>
      </p:sp>
    </p:spTree>
    <p:extLst>
      <p:ext uri="{BB962C8B-B14F-4D97-AF65-F5344CB8AC3E}">
        <p14:creationId xmlns:p14="http://schemas.microsoft.com/office/powerpoint/2010/main" val="965707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45BB9-2FDF-DB4E-9935-2E366FA95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48" y="418555"/>
            <a:ext cx="10414000" cy="552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0E4B0-AC49-0547-BB81-D2AC6127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37" y="5943600"/>
            <a:ext cx="104140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04C5B3-2747-9A4C-91FA-E3010F8E735D}"/>
              </a:ext>
            </a:extLst>
          </p:cNvPr>
          <p:cNvSpPr txBox="1"/>
          <p:nvPr/>
        </p:nvSpPr>
        <p:spPr>
          <a:xfrm>
            <a:off x="363255" y="275573"/>
            <a:ext cx="2044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Days to start a business was often excessive.</a:t>
            </a:r>
          </a:p>
        </p:txBody>
      </p:sp>
    </p:spTree>
    <p:extLst>
      <p:ext uri="{BB962C8B-B14F-4D97-AF65-F5344CB8AC3E}">
        <p14:creationId xmlns:p14="http://schemas.microsoft.com/office/powerpoint/2010/main" val="82809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FE2-0B41-7E47-B42E-FBBBBBCB2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74" y="1146629"/>
            <a:ext cx="10414000" cy="482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9B8A3F-3F55-4B41-BEE3-5E27C657B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18" y="561703"/>
            <a:ext cx="104140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1DE978-97E4-5346-9E91-D00987896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37" y="5943600"/>
            <a:ext cx="104140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EDB05-7DE7-3B46-A1C0-DF28DFCF0555}"/>
              </a:ext>
            </a:extLst>
          </p:cNvPr>
          <p:cNvSpPr txBox="1"/>
          <p:nvPr/>
        </p:nvSpPr>
        <p:spPr>
          <a:xfrm>
            <a:off x="363255" y="275573"/>
            <a:ext cx="2044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Days to start a business was often excessive.</a:t>
            </a:r>
          </a:p>
        </p:txBody>
      </p:sp>
    </p:spTree>
    <p:extLst>
      <p:ext uri="{BB962C8B-B14F-4D97-AF65-F5344CB8AC3E}">
        <p14:creationId xmlns:p14="http://schemas.microsoft.com/office/powerpoint/2010/main" val="2889868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C8808-E7E2-DE41-BD6B-CCA2C13BF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509450"/>
            <a:ext cx="10414000" cy="6024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55F21-D2E3-9447-BBC7-4094EC706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" y="0"/>
            <a:ext cx="104140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3338A-B288-8542-9983-6D59577AFCC6}"/>
              </a:ext>
            </a:extLst>
          </p:cNvPr>
          <p:cNvSpPr txBox="1"/>
          <p:nvPr/>
        </p:nvSpPr>
        <p:spPr>
          <a:xfrm>
            <a:off x="363255" y="275573"/>
            <a:ext cx="2044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Days to start a business was often excessive.</a:t>
            </a:r>
          </a:p>
        </p:txBody>
      </p:sp>
    </p:spTree>
    <p:extLst>
      <p:ext uri="{BB962C8B-B14F-4D97-AF65-F5344CB8AC3E}">
        <p14:creationId xmlns:p14="http://schemas.microsoft.com/office/powerpoint/2010/main" val="3506166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AF0A2-EA05-2C4A-8989-0A56D18862C9}"/>
              </a:ext>
            </a:extLst>
          </p:cNvPr>
          <p:cNvSpPr txBox="1"/>
          <p:nvPr/>
        </p:nvSpPr>
        <p:spPr>
          <a:xfrm>
            <a:off x="170910" y="5478337"/>
            <a:ext cx="9292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OECD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C1943-7165-6441-A1D7-FC7F292B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930" y="824752"/>
            <a:ext cx="8222876" cy="5907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E2714-3871-0D4F-9A53-5933B14549B2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Infrastructure needs were greatest in Power and Transport</a:t>
            </a:r>
          </a:p>
        </p:txBody>
      </p:sp>
    </p:spTree>
    <p:extLst>
      <p:ext uri="{BB962C8B-B14F-4D97-AF65-F5344CB8AC3E}">
        <p14:creationId xmlns:p14="http://schemas.microsoft.com/office/powerpoint/2010/main" val="789039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Effects of BRI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112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Effects of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Effects of BRI from several </a:t>
            </a:r>
            <a:r>
              <a:rPr lang="en-US" u="sng" dirty="0"/>
              <a:t>prospective</a:t>
            </a:r>
            <a:r>
              <a:rPr lang="en-US" dirty="0"/>
              <a:t> studies</a:t>
            </a:r>
          </a:p>
          <a:p>
            <a:pPr lvl="1"/>
            <a:r>
              <a:rPr lang="en-US" dirty="0"/>
              <a:t>World Bank 2019</a:t>
            </a:r>
          </a:p>
          <a:p>
            <a:pPr lvl="2"/>
            <a:r>
              <a:rPr lang="en-US" dirty="0"/>
              <a:t>World Bank, 2019, </a:t>
            </a:r>
            <a:r>
              <a:rPr lang="en-US" i="1" dirty="0"/>
              <a:t>Belt and Road Economics:  Opportunities and Risks of Transport Corridors</a:t>
            </a:r>
          </a:p>
          <a:p>
            <a:pPr lvl="1"/>
            <a:r>
              <a:rPr lang="en-US" dirty="0"/>
              <a:t>Bird et al. 2019</a:t>
            </a:r>
          </a:p>
          <a:p>
            <a:pPr lvl="2"/>
            <a:r>
              <a:rPr lang="en-US" dirty="0"/>
              <a:t>Bird, Julia, Mathilde </a:t>
            </a:r>
            <a:r>
              <a:rPr lang="en-US" dirty="0" err="1"/>
              <a:t>Lebrand</a:t>
            </a:r>
            <a:r>
              <a:rPr lang="en-US" dirty="0"/>
              <a:t>, and Anthony J. </a:t>
            </a:r>
            <a:r>
              <a:rPr lang="en-US" dirty="0" err="1"/>
              <a:t>Venables</a:t>
            </a:r>
            <a:r>
              <a:rPr lang="en-US" dirty="0"/>
              <a:t>, “The Belt and Road Initiative:  Reshaping Economic Geography in Central Asia?” World Bank Group, Policy Research Working Paper, No. 8807, April 2019.</a:t>
            </a:r>
          </a:p>
          <a:p>
            <a:pPr lvl="1"/>
            <a:r>
              <a:rPr lang="en-US" dirty="0"/>
              <a:t>de </a:t>
            </a:r>
            <a:r>
              <a:rPr lang="en-US" dirty="0" err="1"/>
              <a:t>Soyres</a:t>
            </a:r>
            <a:r>
              <a:rPr lang="en-US" dirty="0"/>
              <a:t> et al. 2019</a:t>
            </a:r>
          </a:p>
          <a:p>
            <a:pPr lvl="2"/>
            <a:r>
              <a:rPr lang="en-US" dirty="0"/>
              <a:t>de </a:t>
            </a:r>
            <a:r>
              <a:rPr lang="en-US" dirty="0" err="1"/>
              <a:t>Soyres</a:t>
            </a:r>
            <a:r>
              <a:rPr lang="en-US" dirty="0"/>
              <a:t>, Francois, </a:t>
            </a:r>
            <a:r>
              <a:rPr lang="en-US" dirty="0" err="1"/>
              <a:t>Alen</a:t>
            </a:r>
            <a:r>
              <a:rPr lang="en-US" dirty="0"/>
              <a:t> </a:t>
            </a:r>
            <a:r>
              <a:rPr lang="en-US" dirty="0" err="1"/>
              <a:t>Mulabdic</a:t>
            </a:r>
            <a:r>
              <a:rPr lang="en-US" dirty="0"/>
              <a:t>, and Michele </a:t>
            </a:r>
            <a:r>
              <a:rPr lang="en-US" dirty="0" err="1"/>
              <a:t>Ruta</a:t>
            </a:r>
            <a:r>
              <a:rPr lang="en-US" dirty="0"/>
              <a:t>, “Common transport infrastructure: Welfare effects of the Belt and Road Initiative,” VOX CEPR Policy Portal, July 12, 2019.</a:t>
            </a:r>
          </a:p>
          <a:p>
            <a:pPr lvl="1"/>
            <a:endParaRPr lang="en-US" dirty="0"/>
          </a:p>
          <a:p>
            <a:pPr lvl="1"/>
            <a:endParaRPr lang="en-US" i="1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288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Effects of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Effects from World Bank 2019</a:t>
            </a:r>
          </a:p>
          <a:p>
            <a:pPr lvl="1"/>
            <a:r>
              <a:rPr lang="en-US" dirty="0"/>
              <a:t>Shipping times</a:t>
            </a:r>
          </a:p>
          <a:p>
            <a:pPr lvl="1"/>
            <a:r>
              <a:rPr lang="en-US" dirty="0"/>
              <a:t>Exports &amp; FDI</a:t>
            </a:r>
          </a:p>
          <a:p>
            <a:pPr lvl="1"/>
            <a:r>
              <a:rPr lang="en-US" dirty="0"/>
              <a:t>GDP</a:t>
            </a:r>
          </a:p>
          <a:p>
            <a:pPr lvl="1"/>
            <a:r>
              <a:rPr lang="en-US" dirty="0"/>
              <a:t>Poverty</a:t>
            </a:r>
          </a:p>
          <a:p>
            <a:pPr lvl="1"/>
            <a:r>
              <a:rPr lang="en-US" dirty="0"/>
              <a:t>Growth</a:t>
            </a:r>
          </a:p>
          <a:p>
            <a:pPr lvl="1"/>
            <a:r>
              <a:rPr lang="en-US" dirty="0"/>
              <a:t>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2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What it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 is (from Deardorff’s </a:t>
            </a:r>
            <a:r>
              <a:rPr lang="en-US" i="1" dirty="0"/>
              <a:t>Glossary of International Economics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Initially called the One Belt, One Road Initiative,</a:t>
            </a:r>
          </a:p>
          <a:p>
            <a:pPr lvl="1"/>
            <a:r>
              <a:rPr lang="en-US" dirty="0"/>
              <a:t>this is a massive undertaking by the Chinese government to build infrastructure</a:t>
            </a:r>
          </a:p>
          <a:p>
            <a:pPr lvl="2"/>
            <a:r>
              <a:rPr lang="en-US" dirty="0"/>
              <a:t>on land (the belt), and</a:t>
            </a:r>
          </a:p>
          <a:p>
            <a:pPr lvl="2"/>
            <a:r>
              <a:rPr lang="en-US" dirty="0"/>
              <a:t>on sea (the road) </a:t>
            </a:r>
          </a:p>
          <a:p>
            <a:pPr lvl="1"/>
            <a:r>
              <a:rPr lang="en-US" dirty="0"/>
              <a:t>between China and</a:t>
            </a:r>
          </a:p>
          <a:p>
            <a:pPr lvl="2"/>
            <a:r>
              <a:rPr lang="en-US" dirty="0"/>
              <a:t>other parts of Asia, </a:t>
            </a:r>
          </a:p>
          <a:p>
            <a:pPr lvl="2"/>
            <a:r>
              <a:rPr lang="en-US" dirty="0"/>
              <a:t>Europe, and</a:t>
            </a:r>
          </a:p>
          <a:p>
            <a:pPr lvl="2"/>
            <a:r>
              <a:rPr lang="en-US" dirty="0"/>
              <a:t>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50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990AD-3697-0E41-852F-5609CFC54E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2B29F-FB25-ED48-B689-21A111F0B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49" y="941045"/>
            <a:ext cx="7683051" cy="5224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19439-92A0-C947-AFE0-94A36761CD32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10B94-FFDB-CC4B-8BCC-0C619BD78604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Shipping times will fall, some more than 5%</a:t>
            </a:r>
          </a:p>
        </p:txBody>
      </p:sp>
    </p:spTree>
    <p:extLst>
      <p:ext uri="{BB962C8B-B14F-4D97-AF65-F5344CB8AC3E}">
        <p14:creationId xmlns:p14="http://schemas.microsoft.com/office/powerpoint/2010/main" val="1938897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9CFBCA-6932-8346-A58A-052CC9C89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53CE6-E3C1-464C-BFCF-CFF00867E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838200"/>
            <a:ext cx="98171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F7966-6A2E-7B45-B826-356A378718B4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08476-710F-7F44-B103-3FF5041D430B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Exports will increase (amounts vary by place and model)</a:t>
            </a:r>
          </a:p>
        </p:txBody>
      </p:sp>
    </p:spTree>
    <p:extLst>
      <p:ext uri="{BB962C8B-B14F-4D97-AF65-F5344CB8AC3E}">
        <p14:creationId xmlns:p14="http://schemas.microsoft.com/office/powerpoint/2010/main" val="327539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E3161-2104-EE43-9AF4-C5BF0568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339850"/>
            <a:ext cx="9956800" cy="417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0E0BB-55B5-2E4D-80A0-0EDBE32E4D37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140AA-60F1-3D4D-BC34-529572C8F285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Most trade flows will rise, but some will fall</a:t>
            </a:r>
          </a:p>
        </p:txBody>
      </p:sp>
    </p:spTree>
    <p:extLst>
      <p:ext uri="{BB962C8B-B14F-4D97-AF65-F5344CB8AC3E}">
        <p14:creationId xmlns:p14="http://schemas.microsoft.com/office/powerpoint/2010/main" val="30361034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A1D91-0C77-3143-B02D-F30B69A7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838200"/>
            <a:ext cx="9969500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45CAD8-6CCD-4B44-ACA9-AC0A11674093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98122-5A37-7B4F-A258-ACFB6C4ADC19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Countries will get more foreign investment</a:t>
            </a:r>
          </a:p>
        </p:txBody>
      </p:sp>
    </p:spTree>
    <p:extLst>
      <p:ext uri="{BB962C8B-B14F-4D97-AF65-F5344CB8AC3E}">
        <p14:creationId xmlns:p14="http://schemas.microsoft.com/office/powerpoint/2010/main" val="3527741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3700-B8F4-684B-806D-BD35E8C672D2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F3D954-CAC7-E844-99FC-A32BBF634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523" y="733672"/>
            <a:ext cx="7591026" cy="5536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DC1E1-9903-974D-AAC1-C680F779F183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Countries’ GDP will rise (amounts vary by place and model)</a:t>
            </a:r>
          </a:p>
        </p:txBody>
      </p:sp>
    </p:spTree>
    <p:extLst>
      <p:ext uri="{BB962C8B-B14F-4D97-AF65-F5344CB8AC3E}">
        <p14:creationId xmlns:p14="http://schemas.microsoft.com/office/powerpoint/2010/main" val="3798335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3700-B8F4-684B-806D-BD35E8C672D2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D35861-4E4B-444B-B33A-CACCB03D9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1485900"/>
            <a:ext cx="100457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2B664-1302-CD4E-94E8-4D63F684DB88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Poverty will fall faster than without BRI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542310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3700-B8F4-684B-806D-BD35E8C672D2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A2784-F209-5143-AC89-6D222B3F0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831850"/>
            <a:ext cx="10045700" cy="519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86F1C-F7B4-DD4B-A1B5-105179F0A0BC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Growth rates will rise slightly</a:t>
            </a:r>
          </a:p>
        </p:txBody>
      </p:sp>
    </p:spTree>
    <p:extLst>
      <p:ext uri="{BB962C8B-B14F-4D97-AF65-F5344CB8AC3E}">
        <p14:creationId xmlns:p14="http://schemas.microsoft.com/office/powerpoint/2010/main" val="4009218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3700-B8F4-684B-806D-BD35E8C672D2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D3FF3-1BC9-434C-8BE7-665B63749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893135"/>
            <a:ext cx="10553700" cy="5377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EA704-A8E1-D241-86B1-2F548E28B2E2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Public debt will increase, dangerously so in some countries</a:t>
            </a:r>
          </a:p>
        </p:txBody>
      </p:sp>
    </p:spTree>
    <p:extLst>
      <p:ext uri="{BB962C8B-B14F-4D97-AF65-F5344CB8AC3E}">
        <p14:creationId xmlns:p14="http://schemas.microsoft.com/office/powerpoint/2010/main" val="25642689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Effects of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Effects from Bird et al.</a:t>
            </a:r>
          </a:p>
          <a:p>
            <a:pPr lvl="1"/>
            <a:r>
              <a:rPr lang="en-US" dirty="0"/>
              <a:t>Sample countries and their data</a:t>
            </a:r>
          </a:p>
          <a:p>
            <a:pPr lvl="1"/>
            <a:r>
              <a:rPr lang="en-US" dirty="0"/>
              <a:t>Real income gains from BRI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63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0ED05-6291-B14E-8E6D-1C8B96C76B43}"/>
              </a:ext>
            </a:extLst>
          </p:cNvPr>
          <p:cNvSpPr txBox="1"/>
          <p:nvPr/>
        </p:nvSpPr>
        <p:spPr>
          <a:xfrm>
            <a:off x="117567" y="6348548"/>
            <a:ext cx="2769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Bird et al.,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210B5-CF8B-A044-8CC9-7EA6F12BD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355600"/>
            <a:ext cx="9829800" cy="59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3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What it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stated by </a:t>
            </a:r>
            <a:r>
              <a:rPr lang="en-US" dirty="0" err="1"/>
              <a:t>Cavanna</a:t>
            </a:r>
            <a:r>
              <a:rPr lang="en-US" dirty="0"/>
              <a:t> 2018 BRI is</a:t>
            </a:r>
          </a:p>
          <a:p>
            <a:pPr lvl="1"/>
            <a:r>
              <a:rPr lang="en-US" dirty="0"/>
              <a:t>“$4 trillion of promised investments </a:t>
            </a:r>
          </a:p>
          <a:p>
            <a:pPr lvl="1"/>
            <a:r>
              <a:rPr lang="en-US" dirty="0"/>
              <a:t>in 65 countries representing </a:t>
            </a:r>
          </a:p>
          <a:p>
            <a:pPr lvl="2"/>
            <a:r>
              <a:rPr lang="en-US" dirty="0"/>
              <a:t>70 percent of the world’s population, </a:t>
            </a:r>
          </a:p>
          <a:p>
            <a:pPr lvl="2"/>
            <a:r>
              <a:rPr lang="en-US" dirty="0"/>
              <a:t>55 percent of its GNP, and </a:t>
            </a:r>
          </a:p>
          <a:p>
            <a:pPr lvl="2"/>
            <a:r>
              <a:rPr lang="en-US" dirty="0"/>
              <a:t>75 percent of its energy resources?”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64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0ED05-6291-B14E-8E6D-1C8B96C76B43}"/>
              </a:ext>
            </a:extLst>
          </p:cNvPr>
          <p:cNvSpPr txBox="1"/>
          <p:nvPr/>
        </p:nvSpPr>
        <p:spPr>
          <a:xfrm>
            <a:off x="117567" y="6348548"/>
            <a:ext cx="2769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Bird et al.,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FB5E7E-E08A-064E-9E8B-1834D26D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720850"/>
            <a:ext cx="9829800" cy="341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5263E-D07F-474E-B778-DAECF470FB65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Sample countries differ </a:t>
            </a:r>
          </a:p>
        </p:txBody>
      </p:sp>
    </p:spTree>
    <p:extLst>
      <p:ext uri="{BB962C8B-B14F-4D97-AF65-F5344CB8AC3E}">
        <p14:creationId xmlns:p14="http://schemas.microsoft.com/office/powerpoint/2010/main" val="439970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0ED05-6291-B14E-8E6D-1C8B96C76B43}"/>
              </a:ext>
            </a:extLst>
          </p:cNvPr>
          <p:cNvSpPr txBox="1"/>
          <p:nvPr/>
        </p:nvSpPr>
        <p:spPr>
          <a:xfrm>
            <a:off x="117567" y="6348548"/>
            <a:ext cx="2769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Bird et al.,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7D3029-D42A-1C46-92EB-D8686F74E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1231900"/>
            <a:ext cx="8242300" cy="439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D4C2A-E86F-4E43-A0DE-D41DC568C611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BRI will increase growth in real incomes</a:t>
            </a:r>
          </a:p>
        </p:txBody>
      </p:sp>
    </p:spTree>
    <p:extLst>
      <p:ext uri="{BB962C8B-B14F-4D97-AF65-F5344CB8AC3E}">
        <p14:creationId xmlns:p14="http://schemas.microsoft.com/office/powerpoint/2010/main" val="2908321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DC646D-EDB0-4840-93E0-CF8C53B8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03" y="856526"/>
            <a:ext cx="9695793" cy="6001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0ED05-6291-B14E-8E6D-1C8B96C76B43}"/>
              </a:ext>
            </a:extLst>
          </p:cNvPr>
          <p:cNvSpPr txBox="1"/>
          <p:nvPr/>
        </p:nvSpPr>
        <p:spPr>
          <a:xfrm>
            <a:off x="117567" y="6348548"/>
            <a:ext cx="2769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Bird et al.,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9F1DD-FF43-A645-94C4-A50B9EE8AEC6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Gains vary by country and model</a:t>
            </a:r>
          </a:p>
        </p:txBody>
      </p:sp>
    </p:spTree>
    <p:extLst>
      <p:ext uri="{BB962C8B-B14F-4D97-AF65-F5344CB8AC3E}">
        <p14:creationId xmlns:p14="http://schemas.microsoft.com/office/powerpoint/2010/main" val="855587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Effects of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Effects from de </a:t>
            </a:r>
            <a:r>
              <a:rPr lang="en-US" dirty="0" err="1"/>
              <a:t>Soyres</a:t>
            </a:r>
            <a:r>
              <a:rPr lang="en-US" dirty="0"/>
              <a:t> et al., 2019</a:t>
            </a:r>
          </a:p>
          <a:p>
            <a:pPr lvl="1"/>
            <a:r>
              <a:rPr lang="en-US" dirty="0"/>
              <a:t>GDP gains and changes in trade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410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389AD-3A9A-9D43-BDF0-4ECC785FED0C}"/>
              </a:ext>
            </a:extLst>
          </p:cNvPr>
          <p:cNvSpPr txBox="1"/>
          <p:nvPr/>
        </p:nvSpPr>
        <p:spPr>
          <a:xfrm>
            <a:off x="170910" y="5478337"/>
            <a:ext cx="11578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de </a:t>
            </a:r>
            <a:r>
              <a:rPr lang="en-US" dirty="0" err="1"/>
              <a:t>Soyres</a:t>
            </a:r>
            <a:r>
              <a:rPr lang="en-US" dirty="0"/>
              <a:t> et al.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F3D24-3AAD-2244-8FC2-8670ADE3D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865" y="1391977"/>
            <a:ext cx="7060698" cy="5466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023A34-FC61-9C4A-BB85-5C32B25686D6}"/>
              </a:ext>
            </a:extLst>
          </p:cNvPr>
          <p:cNvSpPr txBox="1"/>
          <p:nvPr/>
        </p:nvSpPr>
        <p:spPr>
          <a:xfrm>
            <a:off x="363254" y="275573"/>
            <a:ext cx="1139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Countries differ greatly in their ability to take advantage of reduced trade costs</a:t>
            </a:r>
          </a:p>
        </p:txBody>
      </p:sp>
    </p:spTree>
    <p:extLst>
      <p:ext uri="{BB962C8B-B14F-4D97-AF65-F5344CB8AC3E}">
        <p14:creationId xmlns:p14="http://schemas.microsoft.com/office/powerpoint/2010/main" val="2161319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Effects of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Other Effects 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25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0FC417-2743-3848-BF08-F21B3D3935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C54BA-D3DE-0845-AE5C-0CBDDD49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423685"/>
            <a:ext cx="9944100" cy="4773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788718-C727-0D42-82B2-0E24E1A504AE}"/>
              </a:ext>
            </a:extLst>
          </p:cNvPr>
          <p:cNvSpPr txBox="1"/>
          <p:nvPr/>
        </p:nvSpPr>
        <p:spPr>
          <a:xfrm>
            <a:off x="313509" y="6204857"/>
            <a:ext cx="10267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Bank, 2019, </a:t>
            </a:r>
            <a:r>
              <a:rPr lang="en-US" i="1" dirty="0"/>
              <a:t>Belt and Road Economics:  Opportunities and Risks of Transport Corridors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30F0-68F6-724E-A588-C7A10B51D353}"/>
              </a:ext>
            </a:extLst>
          </p:cNvPr>
          <p:cNvSpPr txBox="1"/>
          <p:nvPr/>
        </p:nvSpPr>
        <p:spPr>
          <a:xfrm>
            <a:off x="363254" y="275573"/>
            <a:ext cx="1139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BRI debts, and debt burdens, vary greatly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Most $ to Russia, Pakistan, Malaysia, Bangladesh, &amp; </a:t>
            </a:r>
            <a:r>
              <a:rPr lang="en-US" dirty="0" err="1"/>
              <a:t>Indonesai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Most per GDP to Laos and Timor-Leste </a:t>
            </a:r>
          </a:p>
        </p:txBody>
      </p:sp>
    </p:spTree>
    <p:extLst>
      <p:ext uri="{BB962C8B-B14F-4D97-AF65-F5344CB8AC3E}">
        <p14:creationId xmlns:p14="http://schemas.microsoft.com/office/powerpoint/2010/main" val="25996994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8A4D6-7FF3-8E48-B986-5F07B7F83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064870"/>
            <a:ext cx="10439400" cy="558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4AF0A2-EA05-2C4A-8989-0A56D18862C9}"/>
              </a:ext>
            </a:extLst>
          </p:cNvPr>
          <p:cNvSpPr txBox="1"/>
          <p:nvPr/>
        </p:nvSpPr>
        <p:spPr>
          <a:xfrm>
            <a:off x="170910" y="5478337"/>
            <a:ext cx="9292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OECD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AA634-76DF-8E4A-BD7C-2E9F869E1733}"/>
              </a:ext>
            </a:extLst>
          </p:cNvPr>
          <p:cNvSpPr txBox="1"/>
          <p:nvPr/>
        </p:nvSpPr>
        <p:spPr>
          <a:xfrm>
            <a:off x="363254" y="275573"/>
            <a:ext cx="1139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BRI investment is only loosely related to credit scores</a:t>
            </a:r>
          </a:p>
        </p:txBody>
      </p:sp>
    </p:spTree>
    <p:extLst>
      <p:ext uri="{BB962C8B-B14F-4D97-AF65-F5344CB8AC3E}">
        <p14:creationId xmlns:p14="http://schemas.microsoft.com/office/powerpoint/2010/main" val="758612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F03EE-74D7-2D40-9747-04136F349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0" y="120650"/>
            <a:ext cx="4826000" cy="661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2D9DE-770F-CA47-AE47-2369F489B58A}"/>
              </a:ext>
            </a:extLst>
          </p:cNvPr>
          <p:cNvSpPr txBox="1"/>
          <p:nvPr/>
        </p:nvSpPr>
        <p:spPr>
          <a:xfrm>
            <a:off x="363254" y="275573"/>
            <a:ext cx="3097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Some BRI countries are “dangerously indebted”</a:t>
            </a:r>
          </a:p>
        </p:txBody>
      </p:sp>
    </p:spTree>
    <p:extLst>
      <p:ext uri="{BB962C8B-B14F-4D97-AF65-F5344CB8AC3E}">
        <p14:creationId xmlns:p14="http://schemas.microsoft.com/office/powerpoint/2010/main" val="32820135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1D6E5-602A-0B41-B682-979C468E8EDD}"/>
              </a:ext>
            </a:extLst>
          </p:cNvPr>
          <p:cNvSpPr txBox="1"/>
          <p:nvPr/>
        </p:nvSpPr>
        <p:spPr>
          <a:xfrm>
            <a:off x="185197" y="6278437"/>
            <a:ext cx="3249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Kratz et al.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E6F4B-7E04-BE4F-BC6E-624F5C1C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331" y="0"/>
            <a:ext cx="46133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C2196-B422-0E48-A17A-9C9F61814355}"/>
              </a:ext>
            </a:extLst>
          </p:cNvPr>
          <p:cNvSpPr txBox="1"/>
          <p:nvPr/>
        </p:nvSpPr>
        <p:spPr>
          <a:xfrm>
            <a:off x="363254" y="275573"/>
            <a:ext cx="3097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However, China is open to debt renegotiation.  Many have had their debts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Written off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Deferred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Terms adjusted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98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Projects of BRI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659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E887F-6D72-2546-8C47-E934E296DDAB}"/>
              </a:ext>
            </a:extLst>
          </p:cNvPr>
          <p:cNvSpPr txBox="1"/>
          <p:nvPr/>
        </p:nvSpPr>
        <p:spPr>
          <a:xfrm>
            <a:off x="156622" y="5806949"/>
            <a:ext cx="141500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Kratz et al.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3F482-2944-5B4A-986E-60E8ABC1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37" y="0"/>
            <a:ext cx="9264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12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E887F-6D72-2546-8C47-E934E296DDAB}"/>
              </a:ext>
            </a:extLst>
          </p:cNvPr>
          <p:cNvSpPr txBox="1"/>
          <p:nvPr/>
        </p:nvSpPr>
        <p:spPr>
          <a:xfrm>
            <a:off x="156622" y="5806949"/>
            <a:ext cx="141500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Kratz et al.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9E445-8E58-7A46-AC21-22FB0C02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88" y="0"/>
            <a:ext cx="10071100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67B1F-1901-8E4D-9838-1B1FBB955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755" y="314325"/>
            <a:ext cx="886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31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E887F-6D72-2546-8C47-E934E296DDAB}"/>
              </a:ext>
            </a:extLst>
          </p:cNvPr>
          <p:cNvSpPr txBox="1"/>
          <p:nvPr/>
        </p:nvSpPr>
        <p:spPr>
          <a:xfrm>
            <a:off x="156622" y="5806949"/>
            <a:ext cx="141500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Kratz et al.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4E0AB2-44C5-3942-A9EB-657561D7D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80" y="0"/>
            <a:ext cx="929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4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BFBA-EBB1-CB4E-8187-4F1575CE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Environment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EA60-D1D6-674B-9450-62CD279C1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“Many of BRI’s major corridors are known to pass through ecologically sensitive areas.”</a:t>
            </a:r>
          </a:p>
          <a:p>
            <a:pPr lvl="1"/>
            <a:r>
              <a:rPr lang="en-US" dirty="0" err="1"/>
              <a:t>Teese</a:t>
            </a:r>
            <a:r>
              <a:rPr lang="en-US" dirty="0"/>
              <a:t>, Patrick, “Exploring the Environmental Repercussions of China’s Belt and Road Initiative,” EESI, October 30, 2018.</a:t>
            </a:r>
          </a:p>
          <a:p>
            <a:r>
              <a:rPr lang="en-US" dirty="0"/>
              <a:t>“Deforestation risks are especially high in Southeast Asia.”</a:t>
            </a:r>
          </a:p>
          <a:p>
            <a:pPr lvl="1"/>
            <a:r>
              <a:rPr lang="en-US" dirty="0" err="1"/>
              <a:t>Losos</a:t>
            </a:r>
            <a:r>
              <a:rPr lang="en-US" dirty="0"/>
              <a:t>, Elizabeth, Alexander Pfaff, and Lydia, “The Deforestation Risks of China’s Belt and Road Initiative,” Brookings, January 28, 2019.</a:t>
            </a:r>
          </a:p>
          <a:p>
            <a:r>
              <a:rPr lang="en-US" dirty="0"/>
              <a:t>“In 2018, over 40 percent of the BRI lending for the power sector was still in coal projects.”</a:t>
            </a:r>
          </a:p>
          <a:p>
            <a:pPr lvl="1"/>
            <a:r>
              <a:rPr lang="en-US" dirty="0"/>
              <a:t>Nakano, Jane, “Greening or Greenwashing the Belt and Road Initiative?” Center for Strategic and International Studies, May 1, 2019.</a:t>
            </a:r>
          </a:p>
          <a:p>
            <a:r>
              <a:rPr lang="en-US" dirty="0"/>
              <a:t>“Much of the infrastructure China is planning and building through the BRI has cascading risk potential [for the environment].”</a:t>
            </a:r>
          </a:p>
          <a:p>
            <a:pPr lvl="1"/>
            <a:r>
              <a:rPr lang="en-US" dirty="0"/>
              <a:t>Ewing,, Jackson, “Making the Belt and Road Environmentally Sustainable: ‘Greening’ the BRI is a two-way street that starts in Beijing,” </a:t>
            </a:r>
            <a:r>
              <a:rPr lang="en-US" i="1" dirty="0"/>
              <a:t>The Diplomat</a:t>
            </a:r>
            <a:r>
              <a:rPr lang="en-US" dirty="0"/>
              <a:t>, May 3, 2019.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57383-0244-5043-A6BF-C9E0E41A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Pros and Cons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6025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Pros and Cons of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These countries are poor and need infrastructure to develop</a:t>
            </a:r>
          </a:p>
          <a:p>
            <a:pPr lvl="1"/>
            <a:r>
              <a:rPr lang="en-US" dirty="0"/>
              <a:t>Assistance from rich countries and World Bank comes with strings</a:t>
            </a:r>
          </a:p>
          <a:p>
            <a:pPr lvl="1"/>
            <a:r>
              <a:rPr lang="en-US" dirty="0"/>
              <a:t>Gives China an outlet for its excess production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Debt to China may be hard to manage</a:t>
            </a:r>
          </a:p>
          <a:p>
            <a:pPr lvl="1"/>
            <a:r>
              <a:rPr lang="en-US" dirty="0"/>
              <a:t>If countries default, China may take ownership</a:t>
            </a:r>
          </a:p>
          <a:p>
            <a:pPr lvl="1"/>
            <a:r>
              <a:rPr lang="en-US" dirty="0"/>
              <a:t>China uses mostly its own firms and workers to build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268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Implications for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0758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Implications of BRI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Implications for US</a:t>
            </a:r>
          </a:p>
          <a:p>
            <a:pPr lvl="1"/>
            <a:r>
              <a:rPr lang="en-US" dirty="0"/>
              <a:t>Direct effects:  few</a:t>
            </a:r>
          </a:p>
          <a:p>
            <a:pPr lvl="1"/>
            <a:r>
              <a:rPr lang="en-US" dirty="0"/>
              <a:t>US benefits from infrastructure built by China</a:t>
            </a:r>
          </a:p>
          <a:p>
            <a:r>
              <a:rPr lang="en-US" dirty="0"/>
              <a:t>But…</a:t>
            </a:r>
          </a:p>
          <a:p>
            <a:pPr lvl="1"/>
            <a:r>
              <a:rPr lang="en-US" dirty="0"/>
              <a:t>Chinese-built infrastructure may give China access and control</a:t>
            </a:r>
          </a:p>
          <a:p>
            <a:pPr lvl="1"/>
            <a:r>
              <a:rPr lang="en-US" dirty="0"/>
              <a:t>China expands its sphere of influence</a:t>
            </a:r>
          </a:p>
          <a:p>
            <a:pPr lvl="1"/>
            <a:r>
              <a:rPr lang="en-US" dirty="0"/>
              <a:t>China will “make the rules” of the future world economy</a:t>
            </a:r>
          </a:p>
          <a:p>
            <a:pPr lvl="1"/>
            <a:r>
              <a:rPr lang="en-US" dirty="0"/>
              <a:t>It marginalizes the US geostrategic influence in Asia, Africa, and perhaps Europe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55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</a:t>
            </a:r>
            <a:r>
              <a:rPr lang="en-US" sz="6000"/>
              <a:t>you!</a:t>
            </a:r>
          </a:p>
          <a:p>
            <a:pPr marL="0" indent="0" algn="ctr">
              <a:buNone/>
            </a:pPr>
            <a:r>
              <a:rPr lang="en-US" sz="6000"/>
              <a:t>Any </a:t>
            </a:r>
            <a:r>
              <a:rPr lang="en-US" sz="6000" dirty="0"/>
              <a:t>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6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8842-49F5-0E47-9D2B-43E5FFF0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BRI:  What it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7D6D-5784-B943-9A12-7CC5DB29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BRI infrastructure projects (BRI Website lists 118)</a:t>
            </a:r>
          </a:p>
          <a:p>
            <a:pPr lvl="1"/>
            <a:r>
              <a:rPr lang="en-US" dirty="0"/>
              <a:t>The “Belt”</a:t>
            </a:r>
          </a:p>
          <a:p>
            <a:pPr lvl="2"/>
            <a:r>
              <a:rPr lang="en-US" dirty="0"/>
              <a:t>Railroads</a:t>
            </a:r>
          </a:p>
          <a:p>
            <a:pPr lvl="2"/>
            <a:r>
              <a:rPr lang="en-US" dirty="0"/>
              <a:t>Light rail and mass transit</a:t>
            </a:r>
          </a:p>
          <a:p>
            <a:pPr lvl="2"/>
            <a:r>
              <a:rPr lang="en-US" dirty="0"/>
              <a:t>Roads</a:t>
            </a:r>
          </a:p>
          <a:p>
            <a:pPr lvl="2"/>
            <a:r>
              <a:rPr lang="en-US" dirty="0"/>
              <a:t>Airports</a:t>
            </a:r>
          </a:p>
          <a:p>
            <a:pPr lvl="2"/>
            <a:r>
              <a:rPr lang="en-US" dirty="0"/>
              <a:t>Dams</a:t>
            </a:r>
          </a:p>
          <a:p>
            <a:pPr lvl="2"/>
            <a:r>
              <a:rPr lang="en-US" dirty="0"/>
              <a:t>Gas pipelines</a:t>
            </a:r>
          </a:p>
          <a:p>
            <a:pPr lvl="2"/>
            <a:r>
              <a:rPr lang="en-US" dirty="0"/>
              <a:t>Fiber optics</a:t>
            </a:r>
          </a:p>
          <a:p>
            <a:pPr lvl="2"/>
            <a:r>
              <a:rPr lang="en-US" dirty="0"/>
              <a:t>Power plants (coal, gas, hydro, solar, wind)</a:t>
            </a:r>
          </a:p>
          <a:p>
            <a:pPr lvl="2"/>
            <a:r>
              <a:rPr lang="en-US" dirty="0"/>
              <a:t>Transmission lines</a:t>
            </a:r>
          </a:p>
          <a:p>
            <a:pPr lvl="1"/>
            <a:r>
              <a:rPr lang="en-US" dirty="0"/>
              <a:t>The “Road”</a:t>
            </a:r>
          </a:p>
          <a:p>
            <a:pPr lvl="2"/>
            <a:r>
              <a:rPr lang="en-US" dirty="0"/>
              <a:t>Ports</a:t>
            </a:r>
          </a:p>
          <a:p>
            <a:pPr lvl="2"/>
            <a:r>
              <a:rPr lang="en-US" dirty="0"/>
              <a:t>Harbors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AFE18-1120-DE41-A630-E9055716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56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F5CB5-FAC3-764F-AF27-2302F329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BD08DB-FC3A-F34A-918C-5EC6F9CD47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BF19D-CCC4-B146-964C-6AA0C06AB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476250"/>
            <a:ext cx="8585200" cy="590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C95B3-389D-DB44-8FB2-C1D2C6008AC4}"/>
              </a:ext>
            </a:extLst>
          </p:cNvPr>
          <p:cNvSpPr txBox="1"/>
          <p:nvPr/>
        </p:nvSpPr>
        <p:spPr>
          <a:xfrm rot="1262770">
            <a:off x="8281850" y="757646"/>
            <a:ext cx="35139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KAZAKHSTAN</a:t>
            </a:r>
          </a:p>
        </p:txBody>
      </p:sp>
    </p:spTree>
    <p:extLst>
      <p:ext uri="{BB962C8B-B14F-4D97-AF65-F5344CB8AC3E}">
        <p14:creationId xmlns:p14="http://schemas.microsoft.com/office/powerpoint/2010/main" val="22139933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60704</TotalTime>
  <Words>3860</Words>
  <Application>Microsoft Macintosh PowerPoint</Application>
  <PresentationFormat>Widescreen</PresentationFormat>
  <Paragraphs>522</Paragraphs>
  <Slides>78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ＭＳ Ｐゴシック</vt:lpstr>
      <vt:lpstr>Arial</vt:lpstr>
      <vt:lpstr>Calibri</vt:lpstr>
      <vt:lpstr>Courier New</vt:lpstr>
      <vt:lpstr>Palatino Linotype</vt:lpstr>
      <vt:lpstr>Custom Design</vt:lpstr>
      <vt:lpstr> National Economic Education Delegation</vt:lpstr>
      <vt:lpstr>China’s Belt and Road Initiative:   What is it?  And is it good or bad for the United States?</vt:lpstr>
      <vt:lpstr>PowerPoint Presentation</vt:lpstr>
      <vt:lpstr>        Outline:  The Belt and Road Initiative</vt:lpstr>
      <vt:lpstr>        BRI:  What it is</vt:lpstr>
      <vt:lpstr>        BRI:  What it is</vt:lpstr>
      <vt:lpstr>        BRI</vt:lpstr>
      <vt:lpstr>        BRI:  What it 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BRI</vt:lpstr>
      <vt:lpstr>        BRI:  History</vt:lpstr>
      <vt:lpstr>        BRI:  History</vt:lpstr>
      <vt:lpstr>PowerPoint Presentation</vt:lpstr>
      <vt:lpstr>PowerPoint Presentation</vt:lpstr>
      <vt:lpstr>PowerPoint Presentation</vt:lpstr>
      <vt:lpstr>PowerPoint Presentation</vt:lpstr>
      <vt:lpstr>        BRI:  History</vt:lpstr>
      <vt:lpstr>        BRI:  History</vt:lpstr>
      <vt:lpstr>        BRI:  History</vt:lpstr>
      <vt:lpstr>        BRI:  History</vt:lpstr>
      <vt:lpstr>        BRI:  History</vt:lpstr>
      <vt:lpstr>PowerPoint Presentation</vt:lpstr>
      <vt:lpstr>        BRI Corridors</vt:lpstr>
      <vt:lpstr>PowerPoint Presentation</vt:lpstr>
      <vt:lpstr>PowerPoint Presentation</vt:lpstr>
      <vt:lpstr>        BRI</vt:lpstr>
      <vt:lpstr>        BRI:  BRI Countries before BRI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BRI</vt:lpstr>
      <vt:lpstr>        Effects of BRI</vt:lpstr>
      <vt:lpstr>        Effects of BRI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Effects of BRI</vt:lpstr>
      <vt:lpstr>PowerPoint Presentation</vt:lpstr>
      <vt:lpstr>PowerPoint Presentation</vt:lpstr>
      <vt:lpstr>PowerPoint Presentation</vt:lpstr>
      <vt:lpstr>PowerPoint Presentation</vt:lpstr>
      <vt:lpstr>        Effects of BRI</vt:lpstr>
      <vt:lpstr>PowerPoint Presentation</vt:lpstr>
      <vt:lpstr>        Effects of BRI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Environment effects</vt:lpstr>
      <vt:lpstr>        BRI</vt:lpstr>
      <vt:lpstr>        Pros and Cons of BRI</vt:lpstr>
      <vt:lpstr>        BRI</vt:lpstr>
      <vt:lpstr>        Implications of BRI for US</vt:lpstr>
      <vt:lpstr> 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232</cp:revision>
  <dcterms:created xsi:type="dcterms:W3CDTF">2017-05-03T22:30:38Z</dcterms:created>
  <dcterms:modified xsi:type="dcterms:W3CDTF">2019-11-19T19:53:08Z</dcterms:modified>
</cp:coreProperties>
</file>